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7" r:id="rId10"/>
    <p:sldId id="263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230C-8F8F-43E4-9C26-F2A64DAD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431CF-E085-4B9F-B389-79D8F85B7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75CC-AB98-407F-A74C-4EB98E8C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88C52-F317-4A30-AB03-268E320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4FC3-A4F3-4FAC-9DF0-779A43CA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48E7-58C3-4DA8-8E85-75C4AFB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6110-9329-433E-A14A-B9AE2510D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4384-1734-41C1-B8A7-33B4E777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0CF7-E7F6-40A5-9261-4FEA063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820E-0F23-4AAE-951D-49DBE40D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E20ED-A1BE-4C77-B13A-BAA70B6F4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AC8EA-429A-4B7B-AA44-8F87AF20F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3FF0-6919-4460-92F4-EFC6CD95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8028-26FB-4C18-8CFC-ACC3C1F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A07F-3B0A-4B8E-98A8-387583F9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C4CC-88E5-47F8-85C9-65A7587C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340F-E77C-4AD5-9BCB-76AF1521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90D4-E4A2-4577-A2A5-2AB5AE7C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F271-9370-46D3-977E-FA20DA08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330D-F371-4612-8715-59F3915C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3243-864B-4A05-A4EC-3435C448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CE0A1-AF58-4AC6-A71E-27738A7E9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0648-AF36-4565-8B48-9AA017BC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5369-D6BA-4387-A65F-65027671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B03E-A617-4E8A-A397-5287078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75BE-0771-4C45-A30A-76307EDC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9900-DAD3-49A6-81FE-28F346EDA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B7093-83DB-4B5E-8DFF-42D034E35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38DA8-0CD0-4056-B0E0-1B562437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7B666-C152-4585-B57C-3C328254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A56DE-4AAE-423A-ACB0-1C9D3B32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7DB8-467B-4BBB-A661-BEDC7BCC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1FFE-8597-4370-868C-6CA09DE9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D3143-C21B-41F5-9BA3-83DFC17C8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94B56-D94A-4057-986B-9B0B2630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54D0F-7627-47A0-BEC1-F65D468ED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5CEDE-6936-471F-968C-2FD38EC0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8E200-C052-417F-8A0C-BA0F389A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4348B-7CC4-4470-AAA3-1EC18199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5534-7E3F-4CE3-A3E1-628B8CCD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33253-E69D-4F2E-AA69-8B1484C8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64907-9CD1-4B69-AD8E-E963CE5F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83C7B-2B3A-47DD-80A2-F0DE01E8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3E27E-2403-436B-819F-093ACA67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A0939-1A6D-4B28-AABF-77F4E988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88515-40B2-48BF-B27E-9572712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483B-C5F9-48CC-B001-E77EE393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8ECF-EAF2-4AE4-A74E-67FF8C8C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8DBA2-7D0E-44D9-900F-792B111D0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6EF87-F249-42FB-AC4D-0FD64EA8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EA37-92F9-4026-BE82-13B3A4B0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5820-DA8B-4F64-90DC-3D8BEE7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C7C1-2686-40B1-BE4B-B318EE45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9407B-352C-4C58-A8DB-F54921D4E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B2F4-0E07-48B0-B272-69B2C05FC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00717-6E16-46FB-BC69-00AFF801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15C84-CB3B-47F3-A563-548C140A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6E468-D188-4FF4-8190-25115EA0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A644-5D46-4A50-9AB4-87F5A7EF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110B-0DCE-4616-8ED6-3ABA3C9D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0C62-888E-4499-BE03-7E0396123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66F0-0C65-41BC-8D05-3BD7233FA02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DE32-1093-4AD9-A8AC-6FBE07E54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A1993-65A0-4FFA-A8F3-717387D20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trojan@state.mn.us" TargetMode="External"/><Relationship Id="rId2" Type="http://schemas.openxmlformats.org/officeDocument/2006/relationships/hyperlink" Target="https://stormwater.pca.state.mn.us/index.php?title=Street_swee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1DDE-E7F5-4BF2-BDC6-89C2E3BDC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363"/>
            <a:ext cx="9144000" cy="1020762"/>
          </a:xfrm>
        </p:spPr>
        <p:txBody>
          <a:bodyPr/>
          <a:lstStyle/>
          <a:p>
            <a:r>
              <a:rPr lang="en-US" dirty="0"/>
              <a:t>Street Sweeping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ACD77-8273-40B3-A1BE-F5A093FB0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8488"/>
            <a:ext cx="9144000" cy="1655762"/>
          </a:xfrm>
        </p:spPr>
        <p:txBody>
          <a:bodyPr/>
          <a:lstStyle/>
          <a:p>
            <a:r>
              <a:rPr lang="en-US" dirty="0"/>
              <a:t>Thursday, May 13, 2021</a:t>
            </a:r>
          </a:p>
          <a:p>
            <a:r>
              <a:rPr lang="en-US" dirty="0"/>
              <a:t>Minnesota Pollution Control Agency</a:t>
            </a:r>
          </a:p>
        </p:txBody>
      </p:sp>
      <p:pic>
        <p:nvPicPr>
          <p:cNvPr id="1026" name="Picture 2" descr="Minnesota Pollution Control Agency">
            <a:extLst>
              <a:ext uri="{FF2B5EF4-FFF2-40B4-BE49-F238E27FC236}">
                <a16:creationId xmlns:a16="http://schemas.microsoft.com/office/drawing/2014/main" id="{69446DDF-07D2-4568-B507-DF2D53B1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54673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B37F51-5231-4D47-A062-5A721358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962274"/>
            <a:ext cx="5225348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A4A4F-9806-48FE-9BB3-58E41C33611E}"/>
              </a:ext>
            </a:extLst>
          </p:cNvPr>
          <p:cNvSpPr txBox="1"/>
          <p:nvPr/>
        </p:nvSpPr>
        <p:spPr>
          <a:xfrm>
            <a:off x="6010275" y="64436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Image courtesy Sarah Hobbie, University of Minnesota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9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1225" cy="1325563"/>
          </a:xfrm>
        </p:spPr>
        <p:txBody>
          <a:bodyPr/>
          <a:lstStyle/>
          <a:p>
            <a:r>
              <a:rPr lang="en-US" b="1" dirty="0"/>
              <a:t>William </a:t>
            </a:r>
            <a:r>
              <a:rPr lang="en-US" b="1" dirty="0" err="1"/>
              <a:t>Selbig</a:t>
            </a:r>
            <a:r>
              <a:rPr lang="en-US" b="1" dirty="0"/>
              <a:t>: United States Geological Survey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1113F5-4BA5-4239-8397-516F80F3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0" y="752474"/>
            <a:ext cx="4334510" cy="57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D97A8-A6D6-4990-8880-170C96B62C66}"/>
              </a:ext>
            </a:extLst>
          </p:cNvPr>
          <p:cNvSpPr txBox="1"/>
          <p:nvPr/>
        </p:nvSpPr>
        <p:spPr>
          <a:xfrm>
            <a:off x="1232481" y="2939534"/>
            <a:ext cx="4663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On-going research and research needs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395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1AE2-08A9-4843-A967-D22A1408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69"/>
            <a:ext cx="10622280" cy="832304"/>
          </a:xfrm>
        </p:spPr>
        <p:txBody>
          <a:bodyPr/>
          <a:lstStyle/>
          <a:p>
            <a:pPr algn="ctr"/>
            <a:r>
              <a:rPr lang="en-US" b="1" dirty="0"/>
              <a:t>Some shameless self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23E0-E1F9-43B4-9C83-74F84CF6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012373"/>
            <a:ext cx="10622280" cy="1689100"/>
          </a:xfrm>
        </p:spPr>
        <p:txBody>
          <a:bodyPr/>
          <a:lstStyle/>
          <a:p>
            <a:r>
              <a:rPr lang="en-US" dirty="0"/>
              <a:t>If interested, join our email list</a:t>
            </a:r>
          </a:p>
          <a:p>
            <a:r>
              <a:rPr lang="en-US" dirty="0"/>
              <a:t>Webinar on engineered/bioretention media, May 26, 9:30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4321-D407-4040-9CF7-4FB8B067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4" r="2167" b="14370"/>
          <a:stretch/>
        </p:blipFill>
        <p:spPr>
          <a:xfrm>
            <a:off x="1133475" y="2791704"/>
            <a:ext cx="9688830" cy="398611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79F3A92-78B1-4C90-8168-E936BCCE317C}"/>
              </a:ext>
            </a:extLst>
          </p:cNvPr>
          <p:cNvSpPr/>
          <p:nvPr/>
        </p:nvSpPr>
        <p:spPr>
          <a:xfrm>
            <a:off x="10474642" y="6177280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A48B451-563C-404F-8DA8-B3EB7F59A6FF}"/>
              </a:ext>
            </a:extLst>
          </p:cNvPr>
          <p:cNvSpPr/>
          <p:nvPr/>
        </p:nvSpPr>
        <p:spPr>
          <a:xfrm>
            <a:off x="430638" y="5399314"/>
            <a:ext cx="1032837" cy="163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27F8-CEBF-439A-BFCE-81131B25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Stormwater Manual links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F4B7-D366-4BD9-9F49-6BF26A3B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1825625"/>
            <a:ext cx="4926300" cy="4351338"/>
          </a:xfrm>
        </p:spPr>
        <p:txBody>
          <a:bodyPr/>
          <a:lstStyle/>
          <a:p>
            <a:r>
              <a:rPr lang="en-US" dirty="0"/>
              <a:t>Webinar info and </a:t>
            </a:r>
            <a:r>
              <a:rPr lang="en-US" dirty="0" err="1"/>
              <a:t>pdh</a:t>
            </a:r>
            <a:r>
              <a:rPr lang="en-US" dirty="0"/>
              <a:t> certificate located on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Stormwater Manual webinars</a:t>
            </a:r>
          </a:p>
          <a:p>
            <a:r>
              <a:rPr lang="en-US" dirty="0"/>
              <a:t>All the info on street sweeping is on a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Street sweeping </a:t>
            </a:r>
            <a:r>
              <a:rPr lang="en-US" i="0" dirty="0">
                <a:solidFill>
                  <a:srgbClr val="333333"/>
                </a:solidFill>
                <a:effectLst/>
                <a:latin typeface="Droid Sans"/>
              </a:rPr>
              <a:t>(gradually being populated)</a:t>
            </a:r>
          </a:p>
          <a:p>
            <a:r>
              <a:rPr lang="en-US" dirty="0">
                <a:solidFill>
                  <a:srgbClr val="333333"/>
                </a:solidFill>
                <a:latin typeface="Droid Sans"/>
                <a:hlinkClick r:id="rId3"/>
              </a:rPr>
              <a:t>Mike.trojan@state.mn.us</a:t>
            </a:r>
            <a:endParaRPr lang="en-US" dirty="0">
              <a:solidFill>
                <a:srgbClr val="333333"/>
              </a:solidFill>
              <a:latin typeface="Droid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97E6A-559F-401F-8A0A-9E54E0A18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" t="14445" r="2031" b="7639"/>
          <a:stretch/>
        </p:blipFill>
        <p:spPr>
          <a:xfrm>
            <a:off x="5126326" y="1349309"/>
            <a:ext cx="6932325" cy="31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D50B-DB5A-481E-B4FC-CF3C3090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CBD1-3024-4086-8F71-7DB09369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9925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Droid Sans"/>
              </a:rPr>
              <a:t>Dr. Sarah Hobbie</a:t>
            </a:r>
            <a:r>
              <a:rPr lang="en-US" b="0" i="0" dirty="0">
                <a:effectLst/>
                <a:latin typeface="Droid Sans"/>
              </a:rPr>
              <a:t>, University of Minnesota: Trees and nutrients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roid Sans"/>
              </a:rPr>
              <a:t>Aileen Molloy, Tetra Tech: Street sweeping tool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roid Sans"/>
              </a:rPr>
              <a:t>Hillary </a:t>
            </a:r>
            <a:r>
              <a:rPr lang="en-US" b="0" i="0" dirty="0" err="1">
                <a:effectLst/>
                <a:latin typeface="Droid Sans"/>
              </a:rPr>
              <a:t>Yonce</a:t>
            </a:r>
            <a:r>
              <a:rPr lang="en-US" b="0" i="0" dirty="0">
                <a:effectLst/>
                <a:latin typeface="Droid Sans"/>
              </a:rPr>
              <a:t>, Tetra Tech: Draft sweeping guidance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Droid Sans"/>
              </a:rPr>
              <a:t>William </a:t>
            </a:r>
            <a:r>
              <a:rPr lang="en-US" b="0" i="0" u="none" strike="noStrike" dirty="0" err="1">
                <a:effectLst/>
                <a:latin typeface="Droid Sans"/>
              </a:rPr>
              <a:t>Selbig</a:t>
            </a:r>
            <a:r>
              <a:rPr lang="en-US" b="0" i="0" dirty="0">
                <a:effectLst/>
                <a:latin typeface="Droid Sans"/>
              </a:rPr>
              <a:t>, USGS Upper Midwest Water Science Center: Street sweeping research</a:t>
            </a:r>
          </a:p>
          <a:p>
            <a:endParaRPr lang="en-US" dirty="0"/>
          </a:p>
          <a:p>
            <a:r>
              <a:rPr lang="en-US" dirty="0"/>
              <a:t>Opening statement: Randy </a:t>
            </a:r>
            <a:r>
              <a:rPr lang="en-US" dirty="0" err="1"/>
              <a:t>Neprash</a:t>
            </a:r>
            <a:r>
              <a:rPr lang="en-US" dirty="0"/>
              <a:t>, Stantec</a:t>
            </a:r>
          </a:p>
        </p:txBody>
      </p:sp>
    </p:spTree>
    <p:extLst>
      <p:ext uri="{BB962C8B-B14F-4D97-AF65-F5344CB8AC3E}">
        <p14:creationId xmlns:p14="http://schemas.microsoft.com/office/powerpoint/2010/main" val="422678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9D6A-CC30-4969-9411-D48B80FC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52400"/>
            <a:ext cx="10515600" cy="796925"/>
          </a:xfrm>
        </p:spPr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3640-D84F-4F23-B54C-1E2182EB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725"/>
            <a:ext cx="10515600" cy="58388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University of Minnesota</a:t>
            </a:r>
          </a:p>
          <a:p>
            <a:pPr lvl="1"/>
            <a:r>
              <a:rPr lang="en-US" dirty="0"/>
              <a:t>Sarah Hobbie</a:t>
            </a:r>
          </a:p>
          <a:p>
            <a:pPr lvl="1"/>
            <a:r>
              <a:rPr lang="en-US" dirty="0"/>
              <a:t>Larry Baker</a:t>
            </a:r>
          </a:p>
          <a:p>
            <a:pPr lvl="1"/>
            <a:r>
              <a:rPr lang="en-US" dirty="0"/>
              <a:t>Jacques Finlay</a:t>
            </a:r>
          </a:p>
          <a:p>
            <a:pPr lvl="1"/>
            <a:r>
              <a:rPr lang="en-US" dirty="0"/>
              <a:t>Tessa Belo</a:t>
            </a:r>
          </a:p>
          <a:p>
            <a:pPr lvl="1"/>
            <a:r>
              <a:rPr lang="en-US" dirty="0"/>
              <a:t>Rachel King</a:t>
            </a:r>
          </a:p>
          <a:p>
            <a:r>
              <a:rPr lang="en-US" dirty="0"/>
              <a:t>Staff from the cities of Roseville, Shoreview, Minneapolis, Forest Lake, and Prior Lake</a:t>
            </a:r>
          </a:p>
          <a:p>
            <a:r>
              <a:rPr lang="en-US" dirty="0"/>
              <a:t>Technical Support Team</a:t>
            </a:r>
          </a:p>
          <a:p>
            <a:pPr lvl="1"/>
            <a:r>
              <a:rPr lang="en-US" dirty="0"/>
              <a:t>Dan Curley</a:t>
            </a:r>
          </a:p>
          <a:p>
            <a:pPr lvl="1"/>
            <a:r>
              <a:rPr lang="en-US" dirty="0"/>
              <a:t>Mike Kinney</a:t>
            </a:r>
          </a:p>
          <a:p>
            <a:pPr lvl="1"/>
            <a:r>
              <a:rPr lang="en-US" dirty="0"/>
              <a:t>Paula </a:t>
            </a:r>
            <a:r>
              <a:rPr lang="en-US" dirty="0" err="1"/>
              <a:t>Kalinosky</a:t>
            </a:r>
            <a:endParaRPr lang="en-US" dirty="0"/>
          </a:p>
          <a:p>
            <a:pPr lvl="1"/>
            <a:r>
              <a:rPr lang="en-US" dirty="0"/>
              <a:t>Randy </a:t>
            </a:r>
            <a:r>
              <a:rPr lang="en-US" dirty="0" err="1"/>
              <a:t>Neprash</a:t>
            </a:r>
            <a:endParaRPr lang="en-US" dirty="0"/>
          </a:p>
          <a:p>
            <a:pPr lvl="1"/>
            <a:r>
              <a:rPr lang="en-US" dirty="0"/>
              <a:t>Ross </a:t>
            </a:r>
            <a:r>
              <a:rPr lang="en-US" dirty="0" err="1"/>
              <a:t>Bintner</a:t>
            </a:r>
            <a:endParaRPr lang="en-US" dirty="0"/>
          </a:p>
          <a:p>
            <a:pPr lvl="1"/>
            <a:r>
              <a:rPr lang="en-US" dirty="0"/>
              <a:t>Ryan Johnson</a:t>
            </a:r>
          </a:p>
          <a:p>
            <a:pPr lvl="1"/>
            <a:r>
              <a:rPr lang="en-US" dirty="0"/>
              <a:t>Steve Gurney</a:t>
            </a:r>
          </a:p>
          <a:p>
            <a:pPr lvl="1"/>
            <a:r>
              <a:rPr lang="en-US" dirty="0"/>
              <a:t>Todd Carlson</a:t>
            </a:r>
          </a:p>
          <a:p>
            <a:r>
              <a:rPr lang="en-US" dirty="0" err="1"/>
              <a:t>TetraTech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98A7339-080E-4311-8C2D-95BB9C68C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169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040-B6B0-46EA-908D-52CFBA0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CC99-0C5F-45B0-B9F7-35DE95AD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is being recorded</a:t>
            </a:r>
          </a:p>
          <a:p>
            <a:r>
              <a:rPr lang="en-US" dirty="0"/>
              <a:t>1.5 PDH offered</a:t>
            </a:r>
          </a:p>
          <a:p>
            <a:r>
              <a:rPr lang="en-US" dirty="0"/>
              <a:t>Please put questions in the chat box; will likely defer questions to the end</a:t>
            </a:r>
          </a:p>
          <a:p>
            <a:r>
              <a:rPr lang="en-US" dirty="0"/>
              <a:t>Everyone is muted; we can unmute if necessary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Droid Sans"/>
              </a:rPr>
              <a:t>Everything will be posted in the Minnesota Stormwater manual on the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Stormwater Manual webinars</a:t>
            </a:r>
          </a:p>
          <a:p>
            <a:endParaRPr lang="en-US" dirty="0"/>
          </a:p>
          <a:p>
            <a:endParaRPr lang="en-US" b="1" i="0" dirty="0">
              <a:solidFill>
                <a:srgbClr val="333333"/>
              </a:solidFill>
              <a:effectLst/>
              <a:latin typeface="Droid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1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348E-CA94-4A3B-BCDE-2E565100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161926"/>
            <a:ext cx="10515600" cy="787400"/>
          </a:xfrm>
        </p:spPr>
        <p:txBody>
          <a:bodyPr/>
          <a:lstStyle/>
          <a:p>
            <a:r>
              <a:rPr lang="en-US" b="1" dirty="0"/>
              <a:t>Street sweeping project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8B33-EA67-4302-97B0-49A1C64A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057275"/>
            <a:ext cx="11805920" cy="32765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Street sweeping can be a cost-effective practice for reducing phosphorus loads</a:t>
            </a:r>
          </a:p>
          <a:p>
            <a:r>
              <a:rPr lang="en-US" dirty="0"/>
              <a:t>MPCA lacked a phosphorus credit for street sweeping</a:t>
            </a:r>
          </a:p>
          <a:p>
            <a:r>
              <a:rPr lang="en-US" dirty="0"/>
              <a:t>Wanted a credit based on material collected</a:t>
            </a:r>
          </a:p>
          <a:p>
            <a:r>
              <a:rPr lang="en-US" dirty="0"/>
              <a:t>U of M worked with cities to develop relationships between material collected and P</a:t>
            </a:r>
          </a:p>
          <a:p>
            <a:r>
              <a:rPr lang="en-US" dirty="0"/>
              <a:t>Tetra Tech developed a simple Excel workbook to calculate a P credit</a:t>
            </a:r>
          </a:p>
          <a:p>
            <a:r>
              <a:rPr lang="en-US" dirty="0"/>
              <a:t>Street sweeping guidance is currently being developed</a:t>
            </a:r>
          </a:p>
          <a:p>
            <a:r>
              <a:rPr lang="en-US" dirty="0"/>
              <a:t>There is a lot we don’t know yet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AE6EB-E32A-4DD4-9CF9-EF0D993F0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0" r="3666" b="18519"/>
          <a:stretch/>
        </p:blipFill>
        <p:spPr>
          <a:xfrm>
            <a:off x="5087986" y="4074160"/>
            <a:ext cx="7104014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Randy </a:t>
            </a:r>
            <a:r>
              <a:rPr lang="en-US" b="1" dirty="0" err="1"/>
              <a:t>Neprash</a:t>
            </a:r>
            <a:r>
              <a:rPr lang="en-US" b="1" dirty="0"/>
              <a:t>: Stantec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73C277-8C81-4A94-8C9C-B712FE2A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76262"/>
            <a:ext cx="446722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1232481" y="2939534"/>
            <a:ext cx="4663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The importance and value of street sweeping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193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Dr. Sarah Hobbie: University of Minnesota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21FBE35-8C3A-4F5F-8238-D75A2BA7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5" y="2107248"/>
            <a:ext cx="6582555" cy="43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86114-1C84-46AF-91F3-62A173FDB1B6}"/>
              </a:ext>
            </a:extLst>
          </p:cNvPr>
          <p:cNvSpPr txBox="1"/>
          <p:nvPr/>
        </p:nvSpPr>
        <p:spPr>
          <a:xfrm>
            <a:off x="287510" y="2977634"/>
            <a:ext cx="4663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Trees as a source of nutrients in urban stormwater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27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125"/>
            <a:ext cx="6715125" cy="1787525"/>
          </a:xfrm>
        </p:spPr>
        <p:txBody>
          <a:bodyPr/>
          <a:lstStyle/>
          <a:p>
            <a:r>
              <a:rPr lang="en-US" b="1" dirty="0"/>
              <a:t>Aileen Molloy, Hillary </a:t>
            </a:r>
            <a:r>
              <a:rPr lang="en-US" b="1" dirty="0" err="1"/>
              <a:t>Yonce</a:t>
            </a:r>
            <a:r>
              <a:rPr lang="en-US" b="1" dirty="0"/>
              <a:t>: Tetra Tech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D9575B-7C04-4DE5-A40D-28E68B9A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4" y="142876"/>
            <a:ext cx="315247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26E8A44-679B-464E-B86E-ABEF3822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698184"/>
            <a:ext cx="2676222" cy="40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8AA5D-5278-4260-AA34-886F7C1D2D8F}"/>
              </a:ext>
            </a:extLst>
          </p:cNvPr>
          <p:cNvSpPr txBox="1"/>
          <p:nvPr/>
        </p:nvSpPr>
        <p:spPr>
          <a:xfrm>
            <a:off x="575256" y="3168134"/>
            <a:ext cx="46634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Street sweeping calculator and draft guidance for sweeping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4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C242-7F86-4CF0-915F-4EBA0DC4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Please indicate in the chat box if you are interested in any of the following for the tool and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A2BC-E2F0-4487-8A49-F6A9B4F1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workshop</a:t>
            </a:r>
          </a:p>
          <a:p>
            <a:r>
              <a:rPr lang="en-US" sz="3200" dirty="0"/>
              <a:t>Video(s)</a:t>
            </a:r>
          </a:p>
          <a:p>
            <a:r>
              <a:rPr lang="en-US" sz="3200" dirty="0"/>
              <a:t>Case studies</a:t>
            </a:r>
          </a:p>
          <a:p>
            <a:r>
              <a:rPr lang="en-US" sz="3200" dirty="0"/>
              <a:t>Some other communication (please specify)</a:t>
            </a:r>
          </a:p>
        </p:txBody>
      </p:sp>
    </p:spTree>
    <p:extLst>
      <p:ext uri="{BB962C8B-B14F-4D97-AF65-F5344CB8AC3E}">
        <p14:creationId xmlns:p14="http://schemas.microsoft.com/office/powerpoint/2010/main" val="200920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398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Droid Sans</vt:lpstr>
      <vt:lpstr>Office Theme</vt:lpstr>
      <vt:lpstr>Street Sweeping Webinar</vt:lpstr>
      <vt:lpstr>Speakers</vt:lpstr>
      <vt:lpstr>Acknowledgements</vt:lpstr>
      <vt:lpstr>Some logistics</vt:lpstr>
      <vt:lpstr>Street sweeping project highlights</vt:lpstr>
      <vt:lpstr>Randy Neprash: Stantec</vt:lpstr>
      <vt:lpstr>Dr. Sarah Hobbie: University of Minnesota</vt:lpstr>
      <vt:lpstr>Aileen Molloy, Hillary Yonce: Tetra Tech</vt:lpstr>
      <vt:lpstr>Please indicate in the chat box if you are interested in any of the following for the tool and guidance</vt:lpstr>
      <vt:lpstr>William Selbig: United States Geological Survey</vt:lpstr>
      <vt:lpstr>Some shameless self promotion</vt:lpstr>
      <vt:lpstr>Stormwater Manual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Sweeping Webinar</dc:title>
  <dc:creator>Trojan, Mike (MPCA)</dc:creator>
  <cp:lastModifiedBy>Trojan, Mike (MPCA)</cp:lastModifiedBy>
  <cp:revision>17</cp:revision>
  <dcterms:created xsi:type="dcterms:W3CDTF">2021-05-03T12:37:59Z</dcterms:created>
  <dcterms:modified xsi:type="dcterms:W3CDTF">2021-05-13T20:39:15Z</dcterms:modified>
</cp:coreProperties>
</file>