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2"/>
  </p:notesMasterIdLst>
  <p:sldIdLst>
    <p:sldId id="260" r:id="rId5"/>
    <p:sldId id="267" r:id="rId6"/>
    <p:sldId id="261" r:id="rId7"/>
    <p:sldId id="274" r:id="rId8"/>
    <p:sldId id="264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9" autoAdjust="0"/>
    <p:restoredTop sz="79307" autoAdjust="0"/>
  </p:normalViewPr>
  <p:slideViewPr>
    <p:cSldViewPr snapToGrid="0">
      <p:cViewPr varScale="1">
        <p:scale>
          <a:sx n="53" d="100"/>
          <a:sy n="53" d="100"/>
        </p:scale>
        <p:origin x="9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3C16-FBF8-4DAB-A26E-7B5E54535659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0A7E8-F2EC-4512-B357-602B528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6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3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0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50A7E8-F2EC-4512-B357-602B5289C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7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39A7-E91A-4DC5-A5D7-57D8A2E2D2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F2F19-3F45-1944-9661-3DD17F38C336}"/>
              </a:ext>
            </a:extLst>
          </p:cNvPr>
          <p:cNvSpPr/>
          <p:nvPr userDrawn="1"/>
        </p:nvSpPr>
        <p:spPr>
          <a:xfrm>
            <a:off x="0" y="6392614"/>
            <a:ext cx="12192000" cy="46955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3AED4F-2F74-8F40-BC78-AB6F6B43B306}"/>
              </a:ext>
            </a:extLst>
          </p:cNvPr>
          <p:cNvCxnSpPr>
            <a:cxnSpLocks/>
          </p:cNvCxnSpPr>
          <p:nvPr userDrawn="1"/>
        </p:nvCxnSpPr>
        <p:spPr>
          <a:xfrm>
            <a:off x="0" y="6384200"/>
            <a:ext cx="12192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25B1B6B4-C758-FC46-AD7A-A2BB99FA77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" y="6347919"/>
            <a:ext cx="1547991" cy="57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51D4-937E-4B65-97AC-4163DFE26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Street Sweeping Credit Calculator</a:t>
            </a:r>
            <a:endParaRPr lang="en-US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E6A4F-089A-43EA-853A-F2D6DA561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/>
          </a:bodyPr>
          <a:lstStyle/>
          <a:p>
            <a:r>
              <a:rPr lang="en-US" sz="2800" dirty="0"/>
              <a:t>May 13, 2021</a:t>
            </a:r>
          </a:p>
          <a:p>
            <a:endParaRPr lang="en-US" dirty="0"/>
          </a:p>
          <a:p>
            <a:r>
              <a:rPr lang="en-US" dirty="0"/>
              <a:t>Aileen Molloy, Tetra 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47105-F873-40B4-8B26-7641F05B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A759-3BDE-403A-AAB6-58457E59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 Sweeping for Water Quality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8913-BE70-43D7-BCF7-905255C8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5537" cy="4351338"/>
          </a:xfrm>
        </p:spPr>
        <p:txBody>
          <a:bodyPr>
            <a:normAutofit/>
          </a:bodyPr>
          <a:lstStyle/>
          <a:p>
            <a:r>
              <a:rPr lang="en-US" dirty="0"/>
              <a:t>MPCA is developing a stormwater phosphorus crediting program for street sweeping</a:t>
            </a:r>
          </a:p>
          <a:p>
            <a:r>
              <a:rPr lang="en-US" dirty="0"/>
              <a:t>Calculator Tool was developed after reviewing other established crediting methods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3B573-B46A-4D23-94A9-3738B18B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A3295-0B9C-407B-AD53-06D6C9142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53" y="1304122"/>
            <a:ext cx="6675699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5455-460D-439F-9DDC-385CF1C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4CFA-7F78-4A14-8045-4FE43AE2D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existing state-certified credit in Minnesota</a:t>
            </a:r>
          </a:p>
          <a:p>
            <a:r>
              <a:rPr lang="en-US" dirty="0"/>
              <a:t>Preferred an approach that is data-driven, encourages practitioners to measure swept materials</a:t>
            </a:r>
          </a:p>
          <a:p>
            <a:r>
              <a:rPr lang="en-US" dirty="0"/>
              <a:t>Survey of municipalities</a:t>
            </a:r>
          </a:p>
          <a:p>
            <a:pPr lvl="1"/>
            <a:r>
              <a:rPr lang="en-US" dirty="0"/>
              <a:t>70% already measure volume or mass of swept materials </a:t>
            </a:r>
          </a:p>
          <a:p>
            <a:r>
              <a:rPr lang="en-US" dirty="0"/>
              <a:t>Methods Considered</a:t>
            </a:r>
          </a:p>
          <a:p>
            <a:pPr lvl="1"/>
            <a:r>
              <a:rPr lang="en-US" dirty="0"/>
              <a:t>Direct measure of TP concentration</a:t>
            </a:r>
          </a:p>
          <a:p>
            <a:pPr lvl="1"/>
            <a:r>
              <a:rPr lang="en-US" dirty="0"/>
              <a:t>Surrogate measures via dry mass, wet mass, volume </a:t>
            </a:r>
          </a:p>
          <a:p>
            <a:pPr lvl="1"/>
            <a:r>
              <a:rPr lang="en-US" dirty="0"/>
              <a:t>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0D4F0-2832-4897-91EE-64E03722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7ACF-AA10-484D-80F5-BB117DC9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01480-7DE5-FE48-AD54-535478698D89}"/>
              </a:ext>
            </a:extLst>
          </p:cNvPr>
          <p:cNvSpPr txBox="1"/>
          <p:nvPr/>
        </p:nvSpPr>
        <p:spPr>
          <a:xfrm>
            <a:off x="2603088" y="0"/>
            <a:ext cx="6953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Predicting TP concentration in sweepings from organic matter concentration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DB201A-3F7D-1C4B-AFE3-089CF35BE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23" y="1755125"/>
            <a:ext cx="4559554" cy="4559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4DD73F-E6C8-A244-8BD3-4C1A7CEDE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4" y="2452648"/>
            <a:ext cx="4559300" cy="318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21B952-11E3-704C-8091-5DB40D2672C4}"/>
              </a:ext>
            </a:extLst>
          </p:cNvPr>
          <p:cNvSpPr txBox="1"/>
          <p:nvPr/>
        </p:nvSpPr>
        <p:spPr>
          <a:xfrm>
            <a:off x="2403852" y="1909630"/>
            <a:ext cx="2219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Overall relationship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3F858-EE7E-DC44-B3ED-F5BC0A8A3603}"/>
              </a:ext>
            </a:extLst>
          </p:cNvPr>
          <p:cNvSpPr txBox="1"/>
          <p:nvPr/>
        </p:nvSpPr>
        <p:spPr>
          <a:xfrm>
            <a:off x="7521365" y="1355015"/>
            <a:ext cx="2530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Relationship by month</a:t>
            </a:r>
          </a:p>
        </p:txBody>
      </p:sp>
    </p:spTree>
    <p:extLst>
      <p:ext uri="{BB962C8B-B14F-4D97-AF65-F5344CB8AC3E}">
        <p14:creationId xmlns:p14="http://schemas.microsoft.com/office/powerpoint/2010/main" val="229796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5BCC-EAEF-4E70-8601-CCAFCC11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 Sweeping Credit Calculator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352ED-48FF-4A2F-A240-1AEFB2CC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AE47E9-738C-43A9-9E08-C2FC8274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36" b="1529"/>
          <a:stretch/>
        </p:blipFill>
        <p:spPr>
          <a:xfrm>
            <a:off x="1466300" y="1519238"/>
            <a:ext cx="9259399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989F-0677-485D-BAA7-2203C283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Selecting the Crediting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851F88-41F4-4EE8-B9F5-8EBA32230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4"/>
          <a:stretch/>
        </p:blipFill>
        <p:spPr>
          <a:xfrm>
            <a:off x="2301240" y="1348975"/>
            <a:ext cx="7589520" cy="50073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1B1BD-3238-4F0D-A62D-ECBF06AB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6D43-2A33-40BF-BC8E-63707209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 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902D-731A-4CF6-91FA-4BAC382F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39A7-E91A-4DC5-A5D7-57D8A2E2D2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6E7BB892F0444870B9B4A3A1C45CB" ma:contentTypeVersion="4" ma:contentTypeDescription="Create a new document." ma:contentTypeScope="" ma:versionID="6a480d0818fd858175fdf299c519b9f9">
  <xsd:schema xmlns:xsd="http://www.w3.org/2001/XMLSchema" xmlns:xs="http://www.w3.org/2001/XMLSchema" xmlns:p="http://schemas.microsoft.com/office/2006/metadata/properties" xmlns:ns2="e62c2974-e2f1-4d67-a82f-189208419034" targetNamespace="http://schemas.microsoft.com/office/2006/metadata/properties" ma:root="true" ma:fieldsID="3e1d76ad2c574897723130c7d663f0aa" ns2:_="">
    <xsd:import namespace="e62c2974-e2f1-4d67-a82f-1892084190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c2974-e2f1-4d67-a82f-189208419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E7EA12-185B-4AAD-8D5E-6B87B4F9C39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62c2974-e2f1-4d67-a82f-1892084190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E7841D-0A92-49ED-A2A3-D48B7369D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14A0C-273B-42B0-92C0-FC106A5D9E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2c2974-e2f1-4d67-a82f-189208419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11996</TotalTime>
  <Words>131</Words>
  <Application>Microsoft Office PowerPoint</Application>
  <PresentationFormat>Widescreen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Street Sweeping Credit Calculator</vt:lpstr>
      <vt:lpstr>Street Sweeping for Water Quality Improvements</vt:lpstr>
      <vt:lpstr>Crediting Method</vt:lpstr>
      <vt:lpstr>PowerPoint Presentation</vt:lpstr>
      <vt:lpstr>Street Sweeping Credit Calculator Tool</vt:lpstr>
      <vt:lpstr>Selecting the Crediting Method</vt:lpstr>
      <vt:lpstr>Calculator Demonstration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Trojan</dc:creator>
  <cp:lastModifiedBy>Trojan, Mike (MPCA)</cp:lastModifiedBy>
  <cp:revision>80</cp:revision>
  <dcterms:created xsi:type="dcterms:W3CDTF">2020-09-28T14:35:04Z</dcterms:created>
  <dcterms:modified xsi:type="dcterms:W3CDTF">2021-05-13T20:58:00Z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0x010100B196E7BB892F0444870B9B4A3A1C45CB</vt:lpwstr>
  </property>
</Properties>
</file>