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313" r:id="rId3"/>
    <p:sldId id="314" r:id="rId4"/>
    <p:sldId id="307" r:id="rId5"/>
    <p:sldId id="315" r:id="rId6"/>
    <p:sldId id="316" r:id="rId7"/>
    <p:sldId id="277" r:id="rId8"/>
    <p:sldId id="309" r:id="rId9"/>
    <p:sldId id="276" r:id="rId10"/>
    <p:sldId id="258" r:id="rId11"/>
    <p:sldId id="259" r:id="rId12"/>
    <p:sldId id="260" r:id="rId13"/>
    <p:sldId id="269" r:id="rId14"/>
    <p:sldId id="295" r:id="rId15"/>
    <p:sldId id="288" r:id="rId16"/>
    <p:sldId id="289" r:id="rId17"/>
    <p:sldId id="290" r:id="rId18"/>
    <p:sldId id="291" r:id="rId19"/>
    <p:sldId id="293" r:id="rId20"/>
    <p:sldId id="303" r:id="rId21"/>
    <p:sldId id="262" r:id="rId22"/>
    <p:sldId id="296" r:id="rId23"/>
    <p:sldId id="264" r:id="rId24"/>
    <p:sldId id="294" r:id="rId25"/>
    <p:sldId id="301" r:id="rId26"/>
    <p:sldId id="265" r:id="rId27"/>
    <p:sldId id="266" r:id="rId28"/>
    <p:sldId id="267" r:id="rId29"/>
    <p:sldId id="304" r:id="rId30"/>
    <p:sldId id="268" r:id="rId31"/>
    <p:sldId id="271" r:id="rId32"/>
    <p:sldId id="302" r:id="rId33"/>
    <p:sldId id="272" r:id="rId34"/>
    <p:sldId id="305" r:id="rId35"/>
    <p:sldId id="273" r:id="rId36"/>
    <p:sldId id="297" r:id="rId37"/>
    <p:sldId id="298" r:id="rId38"/>
    <p:sldId id="299" r:id="rId39"/>
    <p:sldId id="300" r:id="rId40"/>
    <p:sldId id="278" r:id="rId41"/>
    <p:sldId id="292" r:id="rId42"/>
    <p:sldId id="279" r:id="rId43"/>
    <p:sldId id="280" r:id="rId44"/>
    <p:sldId id="281" r:id="rId45"/>
    <p:sldId id="282" r:id="rId46"/>
    <p:sldId id="283" r:id="rId47"/>
    <p:sldId id="310" r:id="rId48"/>
    <p:sldId id="284" r:id="rId49"/>
    <p:sldId id="306" r:id="rId50"/>
    <p:sldId id="286" r:id="rId51"/>
    <p:sldId id="312" r:id="rId52"/>
    <p:sldId id="311" r:id="rId53"/>
    <p:sldId id="27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ojan, Mike" initials="TM" lastIdx="0" clrIdx="0">
    <p:extLst>
      <p:ext uri="{19B8F6BF-5375-455C-9EA6-DF929625EA0E}">
        <p15:presenceInfo xmlns:p15="http://schemas.microsoft.com/office/powerpoint/2012/main" userId="S-1-5-21-883177862-1410090060-1543857936-22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439106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39449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113142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4280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7EF5EC-7374-4FCC-91C7-2EDAB27689ED}" type="datetimeFigureOut">
              <a:rPr lang="en-US" smtClean="0"/>
              <a:t>12/13/2016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60020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EF5EC-7374-4FCC-91C7-2EDAB27689ED}"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180801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EF5EC-7374-4FCC-91C7-2EDAB27689ED}" type="datetimeFigureOut">
              <a:rPr lang="en-US" smtClean="0"/>
              <a:t>12/13/2016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332342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EF5EC-7374-4FCC-91C7-2EDAB27689ED}" type="datetimeFigureOut">
              <a:rPr lang="en-US" smtClean="0"/>
              <a:t>12/13/2016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86635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EF5EC-7374-4FCC-91C7-2EDAB27689ED}" type="datetimeFigureOut">
              <a:rPr lang="en-US" smtClean="0"/>
              <a:t>12/13/2016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260872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7EF5EC-7374-4FCC-91C7-2EDAB27689ED}"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1005025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7EF5EC-7374-4FCC-91C7-2EDAB27689ED}" type="datetimeFigureOut">
              <a:rPr lang="en-US" smtClean="0"/>
              <a:t>12/13/2016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3F24E-B721-40FC-9CE8-80059E9FD51B}" type="slidenum">
              <a:rPr lang="en-US" smtClean="0"/>
              <a:t>‹#›</a:t>
            </a:fld>
            <a:endParaRPr lang="en-US"/>
          </a:p>
        </p:txBody>
      </p:sp>
    </p:spTree>
    <p:extLst>
      <p:ext uri="{BB962C8B-B14F-4D97-AF65-F5344CB8AC3E}">
        <p14:creationId xmlns:p14="http://schemas.microsoft.com/office/powerpoint/2010/main" val="638894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EF5EC-7374-4FCC-91C7-2EDAB27689ED}" type="datetimeFigureOut">
              <a:rPr lang="en-US" smtClean="0"/>
              <a:t>12/13/2016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3F24E-B721-40FC-9CE8-80059E9FD51B}" type="slidenum">
              <a:rPr lang="en-US" smtClean="0"/>
              <a:t>‹#›</a:t>
            </a:fld>
            <a:endParaRPr lang="en-US"/>
          </a:p>
        </p:txBody>
      </p:sp>
    </p:spTree>
    <p:extLst>
      <p:ext uri="{BB962C8B-B14F-4D97-AF65-F5344CB8AC3E}">
        <p14:creationId xmlns:p14="http://schemas.microsoft.com/office/powerpoint/2010/main" val="151145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7.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ike.Trojan@state.mn.us"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emf"/><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7.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tormwater.pca.state.mn.us/index.php?title=Infiltration_media_and_material_specifications" TargetMode="Externa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emf"/><Relationship Id="rId10" Type="http://schemas.openxmlformats.org/officeDocument/2006/relationships/image" Target="../media/image31.png"/><Relationship Id="rId4" Type="http://schemas.openxmlformats.org/officeDocument/2006/relationships/image" Target="../media/image2.png"/><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hyperlink" Target="https://stormwater.pca.state.mn.us/index.php?title=Bioretention_-_construction_inspection_checklist"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7.emf"/><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7.emf"/><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emf"/><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7.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7.emf"/><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jpeg"/><Relationship Id="rId2" Type="http://schemas.openxmlformats.org/officeDocument/2006/relationships/hyperlink" Target="https://stormwater.pca.state.mn.us/index.php?title=Summary_of_Drilling_Methods_to_Collect_Soil_Samples_for_Infiltration_Basins"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stormwater.pca.state.mn.us/index.php?title=Understanding_and_interpreting_soils_and_soil_boring_reports_for_infiltration_BMPs#Interpreting_soil_boring_logs" TargetMode="External"/><Relationship Id="rId7" Type="http://schemas.openxmlformats.org/officeDocument/2006/relationships/image" Target="../media/image7.emf"/><Relationship Id="rId2" Type="http://schemas.openxmlformats.org/officeDocument/2006/relationships/hyperlink" Target="https://stormwater.pca.state.mn.us/index.php?title=Summary_of_Information_to_Include_on_a_Boring_Log"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7.emf"/><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tormwater.pca.state.mn.us/index.php?title=Case_studies_for_infiltration" TargetMode="Externa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tormwater.pca.state.mn.us/index.php?title=Stormwater_Manual_Table_of_Contents" TargetMode="Externa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tormwater.pca.state.mn.us/index.php/Main_Page" TargetMode="External"/><Relationship Id="rId7" Type="http://schemas.openxmlformats.org/officeDocument/2006/relationships/image" Target="../media/image7.emf"/><Relationship Id="rId2" Type="http://schemas.openxmlformats.org/officeDocument/2006/relationships/hyperlink" Target="mailto:Mike.Trojan@state.mn.us"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t="57804" b="21797"/>
          <a:stretch/>
        </p:blipFill>
        <p:spPr bwMode="auto">
          <a:xfrm>
            <a:off x="0" y="0"/>
            <a:ext cx="12175071" cy="16888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54564" y="331236"/>
            <a:ext cx="3928187" cy="1027338"/>
            <a:chOff x="354564" y="331236"/>
            <a:chExt cx="3928187" cy="1027338"/>
          </a:xfrm>
        </p:grpSpPr>
        <p:sp>
          <p:nvSpPr>
            <p:cNvPr id="2" name="Rectangle 1"/>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612" t="18615" r="17782" b="10113"/>
          <a:stretch/>
        </p:blipFill>
        <p:spPr>
          <a:xfrm>
            <a:off x="5673019" y="93303"/>
            <a:ext cx="1356704" cy="152089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9991" y="545716"/>
            <a:ext cx="3456432" cy="597408"/>
          </a:xfrm>
          <a:prstGeom prst="rect">
            <a:avLst/>
          </a:prstGeom>
        </p:spPr>
      </p:pic>
      <p:sp>
        <p:nvSpPr>
          <p:cNvPr id="10" name="Title 1"/>
          <p:cNvSpPr txBox="1">
            <a:spLocks/>
          </p:cNvSpPr>
          <p:nvPr/>
        </p:nvSpPr>
        <p:spPr>
          <a:xfrm>
            <a:off x="1524000" y="2335345"/>
            <a:ext cx="9144000" cy="2387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solidFill>
                  <a:srgbClr val="0070C0"/>
                </a:solidFill>
              </a:rPr>
              <a:t>Updates to the Minnesota </a:t>
            </a:r>
            <a:r>
              <a:rPr lang="en-US" sz="5400" b="1" dirty="0" err="1" smtClean="0">
                <a:solidFill>
                  <a:srgbClr val="0070C0"/>
                </a:solidFill>
              </a:rPr>
              <a:t>Stormwater</a:t>
            </a:r>
            <a:r>
              <a:rPr lang="en-US" sz="5400" b="1" dirty="0" smtClean="0">
                <a:solidFill>
                  <a:srgbClr val="0070C0"/>
                </a:solidFill>
              </a:rPr>
              <a:t> Manual</a:t>
            </a:r>
            <a:endParaRPr lang="en-US" sz="5400" b="1" dirty="0">
              <a:solidFill>
                <a:srgbClr val="0070C0"/>
              </a:solidFill>
            </a:endParaRPr>
          </a:p>
        </p:txBody>
      </p:sp>
      <p:sp>
        <p:nvSpPr>
          <p:cNvPr id="11" name="Subtitle 2"/>
          <p:cNvSpPr txBox="1">
            <a:spLocks/>
          </p:cNvSpPr>
          <p:nvPr/>
        </p:nvSpPr>
        <p:spPr>
          <a:xfrm>
            <a:off x="1524000" y="4815020"/>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Infiltration Practices</a:t>
            </a:r>
          </a:p>
          <a:p>
            <a:pPr marL="0" indent="0">
              <a:buNone/>
            </a:pPr>
            <a:r>
              <a:rPr lang="en-US" dirty="0" smtClean="0"/>
              <a:t>December 15, 2016 </a:t>
            </a:r>
            <a:endParaRPr lang="en-US" dirty="0"/>
          </a:p>
        </p:txBody>
      </p:sp>
      <p:pic>
        <p:nvPicPr>
          <p:cNvPr id="12" name="Picture 6" descr="Image result for clean water land legacy pi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7998" y="3624517"/>
            <a:ext cx="1368425" cy="261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099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205"/>
            <a:ext cx="10515600" cy="1325563"/>
          </a:xfrm>
        </p:spPr>
        <p:txBody>
          <a:bodyPr/>
          <a:lstStyle/>
          <a:p>
            <a:r>
              <a:rPr lang="en-US" b="1" dirty="0" smtClean="0">
                <a:solidFill>
                  <a:schemeClr val="accent1"/>
                </a:solidFill>
              </a:rPr>
              <a:t>Contractor: Barr Engineering</a:t>
            </a:r>
            <a:endParaRPr lang="en-US" b="1" dirty="0">
              <a:solidFill>
                <a:schemeClr val="accent1"/>
              </a:solidFill>
            </a:endParaRPr>
          </a:p>
        </p:txBody>
      </p:sp>
      <p:sp>
        <p:nvSpPr>
          <p:cNvPr id="3" name="Content Placeholder 2"/>
          <p:cNvSpPr>
            <a:spLocks noGrp="1"/>
          </p:cNvSpPr>
          <p:nvPr>
            <p:ph idx="1"/>
          </p:nvPr>
        </p:nvSpPr>
        <p:spPr>
          <a:xfrm>
            <a:off x="838200" y="1144488"/>
            <a:ext cx="10515600" cy="4351338"/>
          </a:xfrm>
        </p:spPr>
        <p:txBody>
          <a:bodyPr>
            <a:normAutofit fontScale="55000" lnSpcReduction="20000"/>
          </a:bodyPr>
          <a:lstStyle/>
          <a:p>
            <a:r>
              <a:rPr lang="en-US" dirty="0" smtClean="0"/>
              <a:t>Greg Wilson – Project Manager; PE, Senior Water Resources Engineer</a:t>
            </a:r>
          </a:p>
          <a:p>
            <a:r>
              <a:rPr lang="en-US" dirty="0" smtClean="0"/>
              <a:t>Matt </a:t>
            </a:r>
            <a:r>
              <a:rPr lang="en-US" dirty="0" err="1" smtClean="0"/>
              <a:t>Kumka</a:t>
            </a:r>
            <a:r>
              <a:rPr lang="en-US" dirty="0" smtClean="0"/>
              <a:t>: Landscape Architect</a:t>
            </a:r>
          </a:p>
          <a:p>
            <a:r>
              <a:rPr lang="en-US" dirty="0" smtClean="0"/>
              <a:t>Michelle Kimble: PE, Civil Engineer</a:t>
            </a:r>
          </a:p>
          <a:p>
            <a:r>
              <a:rPr lang="en-US" dirty="0" smtClean="0"/>
              <a:t>Heather </a:t>
            </a:r>
            <a:r>
              <a:rPr lang="en-US" dirty="0" err="1" smtClean="0"/>
              <a:t>Hlavaty</a:t>
            </a:r>
            <a:r>
              <a:rPr lang="en-US" dirty="0" smtClean="0"/>
              <a:t>: Water Resources Specialist</a:t>
            </a:r>
          </a:p>
          <a:p>
            <a:r>
              <a:rPr lang="en-US" dirty="0" smtClean="0"/>
              <a:t>Kristin </a:t>
            </a:r>
            <a:r>
              <a:rPr lang="en-US" dirty="0" err="1" smtClean="0"/>
              <a:t>Alstadt</a:t>
            </a:r>
            <a:r>
              <a:rPr lang="en-US" dirty="0" smtClean="0"/>
              <a:t>: PE, Geotechnical Engineer</a:t>
            </a:r>
          </a:p>
          <a:p>
            <a:r>
              <a:rPr lang="en-US" dirty="0" smtClean="0"/>
              <a:t>Patrick </a:t>
            </a:r>
            <a:r>
              <a:rPr lang="en-US" dirty="0" err="1" smtClean="0"/>
              <a:t>Brockamp</a:t>
            </a:r>
            <a:r>
              <a:rPr lang="en-US" dirty="0" smtClean="0"/>
              <a:t>: Water Resources Engineer</a:t>
            </a:r>
          </a:p>
          <a:p>
            <a:r>
              <a:rPr lang="en-US" dirty="0" smtClean="0"/>
              <a:t>Brendan Dougherty: ENV SP, Landscape Ecologist</a:t>
            </a:r>
          </a:p>
          <a:p>
            <a:r>
              <a:rPr lang="en-US" dirty="0" smtClean="0"/>
              <a:t>Fred </a:t>
            </a:r>
            <a:r>
              <a:rPr lang="en-US" dirty="0" err="1" smtClean="0"/>
              <a:t>Rozulmalski</a:t>
            </a:r>
            <a:r>
              <a:rPr lang="en-US" dirty="0" smtClean="0"/>
              <a:t>: RLA, Landscape Ecologist</a:t>
            </a:r>
          </a:p>
          <a:p>
            <a:r>
              <a:rPr lang="en-US" dirty="0" smtClean="0"/>
              <a:t>Henry (Hal) </a:t>
            </a:r>
            <a:r>
              <a:rPr lang="en-US" dirty="0" err="1" smtClean="0"/>
              <a:t>Runke</a:t>
            </a:r>
            <a:r>
              <a:rPr lang="en-US" dirty="0" smtClean="0"/>
              <a:t>: PhD, Vice President, Limnologist</a:t>
            </a:r>
          </a:p>
          <a:p>
            <a:r>
              <a:rPr lang="en-US" dirty="0" smtClean="0"/>
              <a:t>John Hanson: PE, Vice President, Senior Civil Engineer</a:t>
            </a:r>
          </a:p>
          <a:p>
            <a:r>
              <a:rPr lang="en-US" dirty="0" smtClean="0"/>
              <a:t>Kurt Leuthold: LEED AP, PE, Vice President, Senior Civil Engineer</a:t>
            </a:r>
          </a:p>
          <a:p>
            <a:r>
              <a:rPr lang="en-US" dirty="0" smtClean="0"/>
              <a:t>Josh Philips: Water Resources Engineer</a:t>
            </a:r>
          </a:p>
          <a:p>
            <a:r>
              <a:rPr lang="en-US" dirty="0" smtClean="0"/>
              <a:t>Alexa </a:t>
            </a:r>
            <a:r>
              <a:rPr lang="en-US" dirty="0" err="1" smtClean="0"/>
              <a:t>LaQua</a:t>
            </a:r>
            <a:r>
              <a:rPr lang="en-US" dirty="0" smtClean="0"/>
              <a:t>: Geotechnical Engineer</a:t>
            </a:r>
          </a:p>
          <a:p>
            <a:r>
              <a:rPr lang="en-US" dirty="0" smtClean="0"/>
              <a:t>Eric Novotny: PhD, Water Resources Specialist</a:t>
            </a:r>
          </a:p>
          <a:p>
            <a:r>
              <a:rPr lang="en-US" dirty="0" smtClean="0"/>
              <a:t>Candice Kantor: PE, Water Resources Engineer</a:t>
            </a:r>
          </a:p>
          <a:p>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106159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359"/>
            <a:ext cx="10515600" cy="773720"/>
          </a:xfrm>
        </p:spPr>
        <p:txBody>
          <a:bodyPr/>
          <a:lstStyle/>
          <a:p>
            <a:r>
              <a:rPr lang="en-US" b="1" dirty="0" smtClean="0">
                <a:solidFill>
                  <a:schemeClr val="accent1"/>
                </a:solidFill>
              </a:rPr>
              <a:t>Technical Support team</a:t>
            </a:r>
            <a:endParaRPr lang="en-US" b="1" dirty="0">
              <a:solidFill>
                <a:schemeClr val="accent1"/>
              </a:solidFill>
            </a:endParaRPr>
          </a:p>
        </p:txBody>
      </p:sp>
      <p:sp>
        <p:nvSpPr>
          <p:cNvPr id="3" name="Content Placeholder 2"/>
          <p:cNvSpPr>
            <a:spLocks noGrp="1"/>
          </p:cNvSpPr>
          <p:nvPr>
            <p:ph idx="1"/>
          </p:nvPr>
        </p:nvSpPr>
        <p:spPr>
          <a:xfrm>
            <a:off x="838200" y="839584"/>
            <a:ext cx="10515600" cy="4813676"/>
          </a:xfrm>
        </p:spPr>
        <p:txBody>
          <a:bodyPr>
            <a:normAutofit/>
          </a:bodyPr>
          <a:lstStyle/>
          <a:p>
            <a:r>
              <a:rPr lang="en-US" dirty="0" smtClean="0"/>
              <a:t>Lois Eberhart: Water Resources Administrator, City of Minneapolis</a:t>
            </a:r>
          </a:p>
          <a:p>
            <a:r>
              <a:rPr lang="en-US" dirty="0" smtClean="0"/>
              <a:t>Jim Hafner: </a:t>
            </a:r>
            <a:r>
              <a:rPr lang="en-US" dirty="0" err="1" smtClean="0"/>
              <a:t>Stormwater</a:t>
            </a:r>
            <a:r>
              <a:rPr lang="en-US" dirty="0" smtClean="0"/>
              <a:t> Manager, City of Blaine</a:t>
            </a:r>
          </a:p>
          <a:p>
            <a:r>
              <a:rPr lang="en-US" dirty="0" smtClean="0"/>
              <a:t>Mike Isensee: CPESC, Administrator, Middle St. Croix Watershed Management Organization Watershed Specialist, Washington Conservation District</a:t>
            </a:r>
          </a:p>
          <a:p>
            <a:r>
              <a:rPr lang="en-US" dirty="0" smtClean="0"/>
              <a:t>Karen Jensen: Environmental Analyst, Environmental Services, Metropolitan Council of the Twin Cities</a:t>
            </a:r>
          </a:p>
          <a:p>
            <a:r>
              <a:rPr lang="en-US" dirty="0" smtClean="0"/>
              <a:t>Forrest Kelley: Regulatory and Construction Program Manager, Capitol Region Watershed District</a:t>
            </a:r>
          </a:p>
          <a:p>
            <a:r>
              <a:rPr lang="en-US" dirty="0" smtClean="0"/>
              <a:t>Randy </a:t>
            </a:r>
            <a:r>
              <a:rPr lang="en-US" dirty="0" err="1" smtClean="0"/>
              <a:t>Neprash</a:t>
            </a:r>
            <a:r>
              <a:rPr lang="en-US" dirty="0" smtClean="0"/>
              <a:t>: PE, Minnesota Cities </a:t>
            </a:r>
            <a:r>
              <a:rPr lang="en-US" dirty="0" err="1" smtClean="0"/>
              <a:t>Stormwater</a:t>
            </a:r>
            <a:r>
              <a:rPr lang="en-US" dirty="0" smtClean="0"/>
              <a:t> Coalition</a:t>
            </a:r>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080712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995"/>
            <a:ext cx="10515600" cy="931660"/>
          </a:xfrm>
        </p:spPr>
        <p:txBody>
          <a:bodyPr/>
          <a:lstStyle/>
          <a:p>
            <a:r>
              <a:rPr lang="en-US" b="1" dirty="0" smtClean="0">
                <a:solidFill>
                  <a:schemeClr val="accent1"/>
                </a:solidFill>
              </a:rPr>
              <a:t>Scope of Work for infiltration practices</a:t>
            </a:r>
            <a:endParaRPr lang="en-US" b="1" dirty="0">
              <a:solidFill>
                <a:schemeClr val="accent1"/>
              </a:solidFill>
            </a:endParaRPr>
          </a:p>
        </p:txBody>
      </p:sp>
      <p:sp>
        <p:nvSpPr>
          <p:cNvPr id="3" name="Content Placeholder 2"/>
          <p:cNvSpPr>
            <a:spLocks noGrp="1"/>
          </p:cNvSpPr>
          <p:nvPr>
            <p:ph idx="1"/>
          </p:nvPr>
        </p:nvSpPr>
        <p:spPr>
          <a:xfrm>
            <a:off x="838200" y="1177233"/>
            <a:ext cx="10515600" cy="4351338"/>
          </a:xfrm>
        </p:spPr>
        <p:txBody>
          <a:bodyPr>
            <a:normAutofit/>
          </a:bodyPr>
          <a:lstStyle/>
          <a:p>
            <a:r>
              <a:rPr lang="en-US" dirty="0" smtClean="0"/>
              <a:t>Update the following pages in the manual</a:t>
            </a:r>
          </a:p>
          <a:p>
            <a:pPr lvl="1"/>
            <a:r>
              <a:rPr lang="en-US" dirty="0" smtClean="0"/>
              <a:t>Overview for infiltration</a:t>
            </a:r>
          </a:p>
          <a:p>
            <a:pPr lvl="1"/>
            <a:r>
              <a:rPr lang="en-US" dirty="0" smtClean="0"/>
              <a:t>Types of infiltration</a:t>
            </a:r>
          </a:p>
          <a:p>
            <a:pPr lvl="1"/>
            <a:r>
              <a:rPr lang="en-US" dirty="0" smtClean="0"/>
              <a:t>Design </a:t>
            </a:r>
            <a:r>
              <a:rPr lang="en-US" dirty="0"/>
              <a:t>criteria for infiltration</a:t>
            </a:r>
          </a:p>
          <a:p>
            <a:pPr lvl="1"/>
            <a:r>
              <a:rPr lang="en-US" dirty="0"/>
              <a:t>Construction </a:t>
            </a:r>
            <a:r>
              <a:rPr lang="en-US" dirty="0" smtClean="0"/>
              <a:t>specifications for infiltration</a:t>
            </a:r>
            <a:endParaRPr lang="en-US" dirty="0"/>
          </a:p>
          <a:p>
            <a:pPr lvl="1"/>
            <a:r>
              <a:rPr lang="en-US" dirty="0" smtClean="0"/>
              <a:t>Operation and </a:t>
            </a:r>
            <a:r>
              <a:rPr lang="en-US" dirty="0"/>
              <a:t>maintenance for infiltration</a:t>
            </a:r>
          </a:p>
          <a:p>
            <a:r>
              <a:rPr lang="en-US" dirty="0" smtClean="0"/>
              <a:t>Create new pages</a:t>
            </a:r>
          </a:p>
          <a:p>
            <a:pPr lvl="1"/>
            <a:r>
              <a:rPr lang="en-US" dirty="0"/>
              <a:t>Understanding and interpreting soils and soil boring </a:t>
            </a:r>
            <a:r>
              <a:rPr lang="en-US" dirty="0" smtClean="0"/>
              <a:t>reports</a:t>
            </a:r>
          </a:p>
          <a:p>
            <a:pPr lvl="1"/>
            <a:r>
              <a:rPr lang="en-US" dirty="0" smtClean="0"/>
              <a:t>Case studies for infiltration</a:t>
            </a:r>
          </a:p>
          <a:p>
            <a:r>
              <a:rPr lang="en-US" dirty="0" smtClean="0"/>
              <a:t>Update the information on cold climate suitability</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27735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Presentation outline</a:t>
            </a:r>
            <a:endParaRPr lang="en-US" b="1" dirty="0">
              <a:solidFill>
                <a:schemeClr val="accent1"/>
              </a:solidFill>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Summary of information</a:t>
            </a:r>
          </a:p>
          <a:p>
            <a:pPr marL="514350" indent="-514350">
              <a:buFont typeface="+mj-lt"/>
              <a:buAutoNum type="arabicPeriod"/>
            </a:pPr>
            <a:r>
              <a:rPr lang="en-US" dirty="0" smtClean="0"/>
              <a:t>Tour of infiltration section in the manual</a:t>
            </a:r>
          </a:p>
          <a:p>
            <a:pPr marL="514350" indent="-514350">
              <a:buFont typeface="+mj-lt"/>
              <a:buAutoNum type="arabicPeriod"/>
            </a:pPr>
            <a:r>
              <a:rPr lang="en-US" dirty="0" smtClean="0"/>
              <a:t>MIDS calculator</a:t>
            </a:r>
          </a:p>
          <a:p>
            <a:pPr marL="514350" indent="-514350">
              <a:buFont typeface="+mj-lt"/>
              <a:buAutoNum type="arabicPeriod"/>
            </a:pPr>
            <a:r>
              <a:rPr lang="en-US" dirty="0" smtClean="0"/>
              <a:t>Q&amp;A</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832523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4" name="Title 3"/>
          <p:cNvSpPr>
            <a:spLocks noGrp="1"/>
          </p:cNvSpPr>
          <p:nvPr>
            <p:ph type="title"/>
          </p:nvPr>
        </p:nvSpPr>
        <p:spPr>
          <a:xfrm>
            <a:off x="829734" y="160652"/>
            <a:ext cx="10515600" cy="1052309"/>
          </a:xfrm>
        </p:spPr>
        <p:txBody>
          <a:bodyPr/>
          <a:lstStyle/>
          <a:p>
            <a:r>
              <a:rPr lang="en-US" dirty="0" smtClean="0"/>
              <a:t>Watch for these during the presentation</a:t>
            </a:r>
            <a:endParaRPr lang="en-US" dirty="0"/>
          </a:p>
        </p:txBody>
      </p:sp>
      <p:pic>
        <p:nvPicPr>
          <p:cNvPr id="12" name="Picture 11"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6816" y="1142053"/>
            <a:ext cx="953660" cy="953660"/>
          </a:xfrm>
          <a:prstGeom prst="rect">
            <a:avLst/>
          </a:prstGeom>
        </p:spPr>
      </p:pic>
      <p:sp>
        <p:nvSpPr>
          <p:cNvPr id="13" name="Rounded Rectangle 12"/>
          <p:cNvSpPr/>
          <p:nvPr/>
        </p:nvSpPr>
        <p:spPr>
          <a:xfrm>
            <a:off x="1130289" y="3766380"/>
            <a:ext cx="1697416" cy="6674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pic>
        <p:nvPicPr>
          <p:cNvPr id="14" name="Picture 13"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1150" y="2387461"/>
            <a:ext cx="1268412" cy="853007"/>
          </a:xfrm>
          <a:prstGeom prst="rect">
            <a:avLst/>
          </a:prstGeom>
        </p:spPr>
      </p:pic>
      <p:sp>
        <p:nvSpPr>
          <p:cNvPr id="5" name="TextBox 4"/>
          <p:cNvSpPr txBox="1"/>
          <p:nvPr/>
        </p:nvSpPr>
        <p:spPr>
          <a:xfrm>
            <a:off x="3333403" y="1271852"/>
            <a:ext cx="4497185" cy="584775"/>
          </a:xfrm>
          <a:prstGeom prst="rect">
            <a:avLst/>
          </a:prstGeom>
          <a:noFill/>
        </p:spPr>
        <p:txBody>
          <a:bodyPr wrap="square" rtlCol="0">
            <a:spAutoFit/>
          </a:bodyPr>
          <a:lstStyle/>
          <a:p>
            <a:r>
              <a:rPr lang="en-US" sz="3200" dirty="0" smtClean="0"/>
              <a:t>New information</a:t>
            </a:r>
            <a:endParaRPr lang="en-US" sz="3200" dirty="0"/>
          </a:p>
        </p:txBody>
      </p:sp>
      <p:sp>
        <p:nvSpPr>
          <p:cNvPr id="15" name="TextBox 14"/>
          <p:cNvSpPr txBox="1"/>
          <p:nvPr/>
        </p:nvSpPr>
        <p:spPr>
          <a:xfrm>
            <a:off x="3333403" y="2464153"/>
            <a:ext cx="6068292" cy="584775"/>
          </a:xfrm>
          <a:prstGeom prst="rect">
            <a:avLst/>
          </a:prstGeom>
          <a:noFill/>
        </p:spPr>
        <p:txBody>
          <a:bodyPr wrap="square" rtlCol="0">
            <a:spAutoFit/>
          </a:bodyPr>
          <a:lstStyle/>
          <a:p>
            <a:r>
              <a:rPr lang="en-US" sz="3200" dirty="0" smtClean="0"/>
              <a:t>Updated/changed information</a:t>
            </a:r>
            <a:endParaRPr lang="en-US" sz="3200" dirty="0"/>
          </a:p>
        </p:txBody>
      </p:sp>
      <p:sp>
        <p:nvSpPr>
          <p:cNvPr id="16" name="TextBox 15"/>
          <p:cNvSpPr txBox="1"/>
          <p:nvPr/>
        </p:nvSpPr>
        <p:spPr>
          <a:xfrm>
            <a:off x="3333403" y="3786253"/>
            <a:ext cx="8020397" cy="584775"/>
          </a:xfrm>
          <a:prstGeom prst="rect">
            <a:avLst/>
          </a:prstGeom>
          <a:noFill/>
        </p:spPr>
        <p:txBody>
          <a:bodyPr wrap="square" rtlCol="0">
            <a:spAutoFit/>
          </a:bodyPr>
          <a:lstStyle/>
          <a:p>
            <a:r>
              <a:rPr lang="en-US" sz="3200" dirty="0" smtClean="0"/>
              <a:t>No change in existing information</a:t>
            </a:r>
            <a:endParaRPr lang="en-US" sz="3200" dirty="0"/>
          </a:p>
        </p:txBody>
      </p:sp>
    </p:spTree>
    <p:extLst>
      <p:ext uri="{BB962C8B-B14F-4D97-AF65-F5344CB8AC3E}">
        <p14:creationId xmlns:p14="http://schemas.microsoft.com/office/powerpoint/2010/main" val="1031762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3560"/>
            <a:ext cx="10515600" cy="1141416"/>
          </a:xfrm>
        </p:spPr>
        <p:txBody>
          <a:bodyPr>
            <a:normAutofit fontScale="90000"/>
          </a:bodyPr>
          <a:lstStyle/>
          <a:p>
            <a:r>
              <a:rPr lang="en-US" b="1" dirty="0" smtClean="0">
                <a:solidFill>
                  <a:schemeClr val="accent1"/>
                </a:solidFill>
              </a:rPr>
              <a:t>Types of infiltration practices covered in manual</a:t>
            </a:r>
            <a:endParaRPr lang="en-US" b="1" dirty="0">
              <a:solidFill>
                <a:schemeClr val="accent1"/>
              </a:solidFill>
            </a:endParaRPr>
          </a:p>
        </p:txBody>
      </p:sp>
      <p:sp>
        <p:nvSpPr>
          <p:cNvPr id="3" name="Content Placeholder 2"/>
          <p:cNvSpPr>
            <a:spLocks noGrp="1"/>
          </p:cNvSpPr>
          <p:nvPr>
            <p:ph idx="1"/>
          </p:nvPr>
        </p:nvSpPr>
        <p:spPr>
          <a:xfrm>
            <a:off x="838200" y="1207710"/>
            <a:ext cx="10515600" cy="4351338"/>
          </a:xfrm>
        </p:spPr>
        <p:txBody>
          <a:bodyPr/>
          <a:lstStyle/>
          <a:p>
            <a:r>
              <a:rPr lang="en-US" dirty="0" err="1" smtClean="0"/>
              <a:t>Bioinfiltration</a:t>
            </a:r>
            <a:endParaRPr lang="en-US" dirty="0" smtClean="0"/>
          </a:p>
          <a:p>
            <a:r>
              <a:rPr lang="en-US" dirty="0" smtClean="0"/>
              <a:t>Permeable pavement</a:t>
            </a:r>
          </a:p>
          <a:p>
            <a:r>
              <a:rPr lang="en-US" dirty="0" smtClean="0"/>
              <a:t>Tree trench/tree box</a:t>
            </a:r>
          </a:p>
          <a:p>
            <a:r>
              <a:rPr lang="en-US" dirty="0" smtClean="0"/>
              <a:t>Swale with check dam (not currently in manual)</a:t>
            </a:r>
          </a:p>
          <a:p>
            <a:r>
              <a:rPr lang="en-US" dirty="0" smtClean="0"/>
              <a:t>Infiltration – includes the following based on similarity in design, construction, O &amp; M</a:t>
            </a:r>
            <a:endParaRPr lang="en-US" dirty="0"/>
          </a:p>
          <a:p>
            <a:pPr lvl="1"/>
            <a:r>
              <a:rPr lang="en-US" dirty="0" smtClean="0"/>
              <a:t>Infiltration trench, including dry wells</a:t>
            </a:r>
          </a:p>
          <a:p>
            <a:pPr lvl="1"/>
            <a:r>
              <a:rPr lang="en-US" dirty="0" smtClean="0"/>
              <a:t>Infiltration basin</a:t>
            </a:r>
          </a:p>
          <a:p>
            <a:pPr lvl="1"/>
            <a:r>
              <a:rPr lang="en-US" dirty="0" smtClean="0"/>
              <a:t>Underground infiltration</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273687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729" y="219611"/>
            <a:ext cx="3186953" cy="2640129"/>
          </a:xfrm>
        </p:spPr>
        <p:txBody>
          <a:bodyPr/>
          <a:lstStyle/>
          <a:p>
            <a:r>
              <a:rPr lang="en-US" b="1" dirty="0" smtClean="0">
                <a:solidFill>
                  <a:schemeClr val="accent1"/>
                </a:solidFill>
              </a:rPr>
              <a:t>Infiltration vs. </a:t>
            </a:r>
            <a:r>
              <a:rPr lang="en-US" b="1" dirty="0" err="1" smtClean="0">
                <a:solidFill>
                  <a:schemeClr val="accent1"/>
                </a:solidFill>
              </a:rPr>
              <a:t>bioinfiltration</a:t>
            </a:r>
            <a:endParaRPr lang="en-US" b="1" dirty="0">
              <a:solidFill>
                <a:schemeClr val="accent1"/>
              </a:solidFill>
            </a:endParaRP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028" name="Picture 4" descr="https://stormwater.pca.state.mn.us/images/0/02/Schematic_of_practic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917" y="1110729"/>
            <a:ext cx="2853704" cy="1841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85340" y="1124374"/>
            <a:ext cx="4245295" cy="1815882"/>
          </a:xfrm>
          <a:prstGeom prst="rect">
            <a:avLst/>
          </a:prstGeom>
          <a:noFill/>
        </p:spPr>
        <p:txBody>
          <a:bodyPr wrap="square" rtlCol="0">
            <a:spAutoFit/>
          </a:bodyPr>
          <a:lstStyle/>
          <a:p>
            <a:r>
              <a:rPr lang="en-US" sz="2800" dirty="0" smtClean="0"/>
              <a:t>A = infiltration trench</a:t>
            </a:r>
          </a:p>
          <a:p>
            <a:r>
              <a:rPr lang="en-US" sz="2800" dirty="0" smtClean="0"/>
              <a:t>B = underground infiltration</a:t>
            </a:r>
          </a:p>
          <a:p>
            <a:r>
              <a:rPr lang="en-US" sz="2800" dirty="0" smtClean="0"/>
              <a:t>C = infiltration basin</a:t>
            </a:r>
          </a:p>
          <a:p>
            <a:r>
              <a:rPr lang="en-US" sz="2800" dirty="0" smtClean="0"/>
              <a:t>D = dry well</a:t>
            </a:r>
            <a:endParaRPr lang="en-US" sz="2800" dirty="0"/>
          </a:p>
        </p:txBody>
      </p:sp>
      <p:sp>
        <p:nvSpPr>
          <p:cNvPr id="13" name="Rounded Rectangle 12"/>
          <p:cNvSpPr/>
          <p:nvPr/>
        </p:nvSpPr>
        <p:spPr>
          <a:xfrm>
            <a:off x="9789459" y="168353"/>
            <a:ext cx="1554244" cy="629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pic>
        <p:nvPicPr>
          <p:cNvPr id="4" name="Picture 3"/>
          <p:cNvPicPr>
            <a:picLocks noChangeAspect="1"/>
          </p:cNvPicPr>
          <p:nvPr/>
        </p:nvPicPr>
        <p:blipFill rotWithShape="1">
          <a:blip r:embed="rId7"/>
          <a:srcRect l="58741" t="37437" r="952" b="38798"/>
          <a:stretch/>
        </p:blipFill>
        <p:spPr>
          <a:xfrm>
            <a:off x="181610" y="3212345"/>
            <a:ext cx="11849025" cy="1964839"/>
          </a:xfrm>
          <a:prstGeom prst="rect">
            <a:avLst/>
          </a:prstGeom>
        </p:spPr>
      </p:pic>
    </p:spTree>
    <p:extLst>
      <p:ext uri="{BB962C8B-B14F-4D97-AF65-F5344CB8AC3E}">
        <p14:creationId xmlns:p14="http://schemas.microsoft.com/office/powerpoint/2010/main" val="1890698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3" name="Picture 2"/>
          <p:cNvPicPr>
            <a:picLocks noChangeAspect="1"/>
          </p:cNvPicPr>
          <p:nvPr/>
        </p:nvPicPr>
        <p:blipFill rotWithShape="1">
          <a:blip r:embed="rId6"/>
          <a:srcRect l="83222" t="37748" r="1003" b="30889"/>
          <a:stretch/>
        </p:blipFill>
        <p:spPr>
          <a:xfrm>
            <a:off x="284347" y="786727"/>
            <a:ext cx="7338038" cy="4103326"/>
          </a:xfrm>
          <a:prstGeom prst="rect">
            <a:avLst/>
          </a:prstGeom>
        </p:spPr>
      </p:pic>
      <p:sp>
        <p:nvSpPr>
          <p:cNvPr id="6" name="Title 5"/>
          <p:cNvSpPr>
            <a:spLocks noGrp="1"/>
          </p:cNvSpPr>
          <p:nvPr>
            <p:ph type="title"/>
          </p:nvPr>
        </p:nvSpPr>
        <p:spPr>
          <a:xfrm>
            <a:off x="8165990" y="365125"/>
            <a:ext cx="3187809" cy="4596489"/>
          </a:xfrm>
        </p:spPr>
        <p:txBody>
          <a:bodyPr/>
          <a:lstStyle/>
          <a:p>
            <a:pPr algn="r"/>
            <a:r>
              <a:rPr lang="en-US" b="1" dirty="0" smtClean="0"/>
              <a:t>Applications for infiltration</a:t>
            </a:r>
            <a:endParaRPr lang="en-US" b="1" dirty="0"/>
          </a:p>
        </p:txBody>
      </p:sp>
      <p:pic>
        <p:nvPicPr>
          <p:cNvPr id="12" name="Picture 11"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4696" y="257186"/>
            <a:ext cx="953660" cy="953660"/>
          </a:xfrm>
          <a:prstGeom prst="rect">
            <a:avLst/>
          </a:prstGeom>
        </p:spPr>
      </p:pic>
    </p:spTree>
    <p:extLst>
      <p:ext uri="{BB962C8B-B14F-4D97-AF65-F5344CB8AC3E}">
        <p14:creationId xmlns:p14="http://schemas.microsoft.com/office/powerpoint/2010/main" val="2078023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7" y="365125"/>
            <a:ext cx="2496711" cy="4736128"/>
          </a:xfrm>
        </p:spPr>
        <p:txBody>
          <a:bodyPr/>
          <a:lstStyle/>
          <a:p>
            <a:r>
              <a:rPr lang="en-US" b="1" dirty="0" smtClean="0"/>
              <a:t>Properties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2" name="Picture 11"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0" y="304113"/>
            <a:ext cx="953660" cy="953660"/>
          </a:xfrm>
          <a:prstGeom prst="rect">
            <a:avLst/>
          </a:prstGeom>
        </p:spPr>
      </p:pic>
      <p:pic>
        <p:nvPicPr>
          <p:cNvPr id="4" name="Picture 3"/>
          <p:cNvPicPr>
            <a:picLocks noChangeAspect="1"/>
          </p:cNvPicPr>
          <p:nvPr/>
        </p:nvPicPr>
        <p:blipFill rotWithShape="1">
          <a:blip r:embed="rId7"/>
          <a:srcRect l="58767" t="15669" r="917" b="3424"/>
          <a:stretch/>
        </p:blipFill>
        <p:spPr>
          <a:xfrm>
            <a:off x="2772832" y="113199"/>
            <a:ext cx="9139919" cy="5158597"/>
          </a:xfrm>
          <a:prstGeom prst="rect">
            <a:avLst/>
          </a:prstGeom>
        </p:spPr>
      </p:pic>
    </p:spTree>
    <p:extLst>
      <p:ext uri="{BB962C8B-B14F-4D97-AF65-F5344CB8AC3E}">
        <p14:creationId xmlns:p14="http://schemas.microsoft.com/office/powerpoint/2010/main" val="2636382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67" y="227561"/>
            <a:ext cx="11605808" cy="897233"/>
          </a:xfrm>
        </p:spPr>
        <p:txBody>
          <a:bodyPr/>
          <a:lstStyle/>
          <a:p>
            <a:r>
              <a:rPr lang="en-US" b="1" dirty="0" smtClean="0"/>
              <a:t>Properties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4" name="Picture 3"/>
          <p:cNvPicPr>
            <a:picLocks noChangeAspect="1"/>
          </p:cNvPicPr>
          <p:nvPr/>
        </p:nvPicPr>
        <p:blipFill rotWithShape="1">
          <a:blip r:embed="rId6"/>
          <a:srcRect l="58886" t="18712" r="1048" b="33068"/>
          <a:stretch/>
        </p:blipFill>
        <p:spPr>
          <a:xfrm>
            <a:off x="205134" y="1181221"/>
            <a:ext cx="11860578" cy="4014652"/>
          </a:xfrm>
          <a:prstGeom prst="rect">
            <a:avLst/>
          </a:prstGeom>
        </p:spPr>
      </p:pic>
      <p:pic>
        <p:nvPicPr>
          <p:cNvPr id="5" name="Picture 4"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0048" y="96294"/>
            <a:ext cx="953660" cy="953660"/>
          </a:xfrm>
          <a:prstGeom prst="rect">
            <a:avLst/>
          </a:prstGeom>
        </p:spPr>
      </p:pic>
    </p:spTree>
    <p:extLst>
      <p:ext uri="{BB962C8B-B14F-4D97-AF65-F5344CB8AC3E}">
        <p14:creationId xmlns:p14="http://schemas.microsoft.com/office/powerpoint/2010/main" val="4050370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development hours</a:t>
            </a:r>
            <a:endParaRPr lang="en-US" dirty="0"/>
          </a:p>
        </p:txBody>
      </p:sp>
      <p:sp>
        <p:nvSpPr>
          <p:cNvPr id="9" name="Content Placeholder 8"/>
          <p:cNvSpPr>
            <a:spLocks noGrp="1"/>
          </p:cNvSpPr>
          <p:nvPr>
            <p:ph idx="1"/>
          </p:nvPr>
        </p:nvSpPr>
        <p:spPr/>
        <p:txBody>
          <a:bodyPr/>
          <a:lstStyle/>
          <a:p>
            <a:r>
              <a:rPr lang="en-US" dirty="0" smtClean="0"/>
              <a:t>1.5 PDHs offered</a:t>
            </a:r>
          </a:p>
          <a:p>
            <a:r>
              <a:rPr lang="en-US" dirty="0" smtClean="0"/>
              <a:t>Send an email to </a:t>
            </a:r>
            <a:r>
              <a:rPr lang="en-US" dirty="0" smtClean="0">
                <a:hlinkClick r:id="rId2"/>
              </a:rPr>
              <a:t>Mike.Trojan@state.mn.us</a:t>
            </a:r>
            <a:r>
              <a:rPr lang="en-US" dirty="0" smtClean="0"/>
              <a:t>. We will check against attendance and send certificate.</a:t>
            </a:r>
            <a:endParaRPr lang="en-US" dirty="0"/>
          </a:p>
          <a:p>
            <a:endParaRPr lang="en-US" dirty="0"/>
          </a:p>
        </p:txBody>
      </p:sp>
      <p:pic>
        <p:nvPicPr>
          <p:cNvPr id="3" name="Picture 2"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2500" y="5789311"/>
            <a:ext cx="3279828" cy="712206"/>
            <a:chOff x="354564" y="331236"/>
            <a:chExt cx="3928187" cy="1027338"/>
          </a:xfrm>
        </p:grpSpPr>
        <p:sp>
          <p:nvSpPr>
            <p:cNvPr id="5" name="Rectangle 4"/>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122902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44330"/>
          </a:xfrm>
        </p:spPr>
        <p:txBody>
          <a:bodyPr>
            <a:normAutofit/>
          </a:bodyPr>
          <a:lstStyle/>
          <a:p>
            <a:r>
              <a:rPr lang="en-US" b="1" dirty="0" smtClean="0"/>
              <a:t>Design elements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973933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997" y="148989"/>
            <a:ext cx="10515600" cy="956599"/>
          </a:xfrm>
        </p:spPr>
        <p:txBody>
          <a:bodyPr/>
          <a:lstStyle/>
          <a:p>
            <a:r>
              <a:rPr lang="en-US" b="1" dirty="0" smtClean="0"/>
              <a:t>Contributing area to infiltration practices</a:t>
            </a:r>
            <a:endParaRPr lang="en-US" b="1" dirty="0"/>
          </a:p>
        </p:txBody>
      </p:sp>
      <p:pic>
        <p:nvPicPr>
          <p:cNvPr id="3" name="Picture 2"/>
          <p:cNvPicPr>
            <a:picLocks noChangeAspect="1"/>
          </p:cNvPicPr>
          <p:nvPr/>
        </p:nvPicPr>
        <p:blipFill rotWithShape="1">
          <a:blip r:embed="rId2"/>
          <a:srcRect l="58773" t="22346" r="949" b="10247"/>
          <a:stretch/>
        </p:blipFill>
        <p:spPr>
          <a:xfrm>
            <a:off x="151016" y="1105587"/>
            <a:ext cx="11903350" cy="5602783"/>
          </a:xfrm>
          <a:prstGeom prst="rect">
            <a:avLst/>
          </a:prstGeom>
        </p:spPr>
      </p:pic>
      <p:pic>
        <p:nvPicPr>
          <p:cNvPr id="4" name="Picture 3" descr="ICCS di MALEO – » Blog Archive aggiornato - ICCS di MALEO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015" y="148988"/>
            <a:ext cx="1268412" cy="853007"/>
          </a:xfrm>
          <a:prstGeom prst="rect">
            <a:avLst/>
          </a:prstGeom>
        </p:spPr>
      </p:pic>
    </p:spTree>
    <p:extLst>
      <p:ext uri="{BB962C8B-B14F-4D97-AF65-F5344CB8AC3E}">
        <p14:creationId xmlns:p14="http://schemas.microsoft.com/office/powerpoint/2010/main" val="2139818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72302" cy="1325563"/>
          </a:xfrm>
        </p:spPr>
        <p:txBody>
          <a:bodyPr/>
          <a:lstStyle/>
          <a:p>
            <a:r>
              <a:rPr lang="en-US" b="1" dirty="0"/>
              <a:t>Site Location / Minimum </a:t>
            </a:r>
            <a:r>
              <a:rPr lang="en-US" b="1" dirty="0" smtClean="0"/>
              <a:t>Setbacks</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3" name="Picture 2"/>
          <p:cNvPicPr>
            <a:picLocks noChangeAspect="1"/>
          </p:cNvPicPr>
          <p:nvPr/>
        </p:nvPicPr>
        <p:blipFill rotWithShape="1">
          <a:blip r:embed="rId6"/>
          <a:srcRect l="58865" t="42428" r="3287" b="25062"/>
          <a:stretch/>
        </p:blipFill>
        <p:spPr>
          <a:xfrm>
            <a:off x="203200" y="2021590"/>
            <a:ext cx="11864274" cy="2866293"/>
          </a:xfrm>
          <a:prstGeom prst="rect">
            <a:avLst/>
          </a:prstGeom>
        </p:spPr>
      </p:pic>
      <p:sp>
        <p:nvSpPr>
          <p:cNvPr id="13" name="Rounded Rectangle 12"/>
          <p:cNvSpPr/>
          <p:nvPr/>
        </p:nvSpPr>
        <p:spPr>
          <a:xfrm>
            <a:off x="9699811" y="365125"/>
            <a:ext cx="1911600" cy="755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4042432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Drawdown and bounce</a:t>
            </a:r>
            <a:endParaRPr lang="en-US" b="1" dirty="0"/>
          </a:p>
        </p:txBody>
      </p:sp>
      <p:pic>
        <p:nvPicPr>
          <p:cNvPr id="1026" name="Picture 2" descr="File:Drawdown and bounce.jpg"/>
          <p:cNvPicPr>
            <a:picLocks noChangeAspect="1" noChangeArrowheads="1"/>
          </p:cNvPicPr>
          <p:nvPr/>
        </p:nvPicPr>
        <p:blipFill rotWithShape="1">
          <a:blip r:embed="rId2">
            <a:extLst>
              <a:ext uri="{28A0092B-C50C-407E-A947-70E740481C1C}">
                <a14:useLocalDpi xmlns:a14="http://schemas.microsoft.com/office/drawing/2010/main" val="0"/>
              </a:ext>
            </a:extLst>
          </a:blip>
          <a:srcRect b="37426"/>
          <a:stretch/>
        </p:blipFill>
        <p:spPr bwMode="auto">
          <a:xfrm>
            <a:off x="795453" y="1703918"/>
            <a:ext cx="10601094" cy="3316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6"/>
          <a:stretch>
            <a:fillRect/>
          </a:stretch>
        </p:blipFill>
        <p:spPr>
          <a:xfrm>
            <a:off x="10313088" y="5553028"/>
            <a:ext cx="1219019" cy="1197033"/>
          </a:xfrm>
          <a:prstGeom prst="rect">
            <a:avLst/>
          </a:prstGeom>
        </p:spPr>
      </p:pic>
      <p:pic>
        <p:nvPicPr>
          <p:cNvPr id="14" name="Picture 13"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8135" y="351895"/>
            <a:ext cx="1268412" cy="853007"/>
          </a:xfrm>
          <a:prstGeom prst="rect">
            <a:avLst/>
          </a:prstGeom>
        </p:spPr>
      </p:pic>
    </p:spTree>
    <p:extLst>
      <p:ext uri="{BB962C8B-B14F-4D97-AF65-F5344CB8AC3E}">
        <p14:creationId xmlns:p14="http://schemas.microsoft.com/office/powerpoint/2010/main" val="1543750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365760"/>
            <a:ext cx="10515600" cy="4984709"/>
          </a:xfrm>
        </p:spPr>
        <p:txBody>
          <a:bodyPr>
            <a:normAutofit fontScale="92500" lnSpcReduction="10000"/>
          </a:bodyPr>
          <a:lstStyle/>
          <a:p>
            <a:r>
              <a:rPr lang="en-US" dirty="0" smtClean="0"/>
              <a:t>Slopes in contributing drainage area </a:t>
            </a:r>
            <a:r>
              <a:rPr lang="en-US" u="sng" dirty="0" smtClean="0"/>
              <a:t>&lt;</a:t>
            </a:r>
            <a:r>
              <a:rPr lang="en-US" dirty="0" smtClean="0"/>
              <a:t> 15 percent</a:t>
            </a:r>
          </a:p>
          <a:p>
            <a:r>
              <a:rPr lang="en-US" dirty="0" smtClean="0"/>
              <a:t>Soil infiltration rate </a:t>
            </a:r>
            <a:r>
              <a:rPr lang="en-US" u="sng" dirty="0" smtClean="0"/>
              <a:t>&gt;</a:t>
            </a:r>
            <a:r>
              <a:rPr lang="en-US" dirty="0" smtClean="0"/>
              <a:t> 0.2 inches per hour (A, B, C soil)</a:t>
            </a:r>
          </a:p>
          <a:p>
            <a:r>
              <a:rPr lang="en-US" dirty="0" smtClean="0"/>
              <a:t>Do not use in active karst formations</a:t>
            </a:r>
          </a:p>
          <a:p>
            <a:r>
              <a:rPr lang="en-US" dirty="0" smtClean="0"/>
              <a:t>Divert </a:t>
            </a:r>
            <a:r>
              <a:rPr lang="en-US" dirty="0"/>
              <a:t>the water quality volume (</a:t>
            </a:r>
            <a:r>
              <a:rPr lang="en-US" dirty="0" err="1"/>
              <a:t>V</a:t>
            </a:r>
            <a:r>
              <a:rPr lang="en-US" baseline="-25000" dirty="0" err="1"/>
              <a:t>wq</a:t>
            </a:r>
            <a:r>
              <a:rPr lang="en-US" dirty="0"/>
              <a:t>) to the infiltration practice and allow larger flows to bypass the practice unless the infiltration practice is sized to retain larger </a:t>
            </a:r>
            <a:r>
              <a:rPr lang="en-US" dirty="0" smtClean="0"/>
              <a:t>volumes</a:t>
            </a:r>
          </a:p>
          <a:p>
            <a:r>
              <a:rPr lang="en-US" dirty="0"/>
              <a:t>If an infiltration system does not have an underdrain, it should be designed with dewatering provisions in the event of </a:t>
            </a:r>
            <a:r>
              <a:rPr lang="en-US" dirty="0" smtClean="0"/>
              <a:t>failure</a:t>
            </a:r>
          </a:p>
          <a:p>
            <a:r>
              <a:rPr lang="en-US" dirty="0" smtClean="0"/>
              <a:t>Pretreatment required upstream of infiltration practice; manual provides guidelines for level of pretreatment</a:t>
            </a:r>
          </a:p>
          <a:p>
            <a:r>
              <a:rPr lang="en-US" dirty="0" smtClean="0"/>
              <a:t>Longitudinal slope of practice: ideally </a:t>
            </a:r>
            <a:r>
              <a:rPr lang="en-US" dirty="0"/>
              <a:t>0 percent </a:t>
            </a:r>
            <a:r>
              <a:rPr lang="en-US" dirty="0" smtClean="0"/>
              <a:t>but up </a:t>
            </a:r>
            <a:r>
              <a:rPr lang="en-US" dirty="0"/>
              <a:t>to 1 </a:t>
            </a:r>
            <a:r>
              <a:rPr lang="en-US" dirty="0" smtClean="0"/>
              <a:t>percent</a:t>
            </a:r>
          </a:p>
          <a:p>
            <a:r>
              <a:rPr lang="en-US" dirty="0" smtClean="0"/>
              <a:t>Lateral slope of practice: 0 </a:t>
            </a:r>
            <a:r>
              <a:rPr lang="en-US" dirty="0"/>
              <a:t>percent</a:t>
            </a: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5" name="Rounded Rectangle 4"/>
          <p:cNvSpPr/>
          <p:nvPr/>
        </p:nvSpPr>
        <p:spPr>
          <a:xfrm>
            <a:off x="9681881" y="257821"/>
            <a:ext cx="1850225" cy="791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27652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48299" y="357448"/>
            <a:ext cx="6076603" cy="4984709"/>
          </a:xfrm>
        </p:spPr>
        <p:txBody>
          <a:bodyPr>
            <a:normAutofit lnSpcReduction="10000"/>
          </a:bodyPr>
          <a:lstStyle/>
          <a:p>
            <a:r>
              <a:rPr lang="en-US" dirty="0" smtClean="0"/>
              <a:t>Maximum </a:t>
            </a:r>
            <a:r>
              <a:rPr lang="en-US" dirty="0"/>
              <a:t>side slope for </a:t>
            </a:r>
            <a:r>
              <a:rPr lang="en-US" dirty="0" smtClean="0"/>
              <a:t>infiltration </a:t>
            </a:r>
            <a:r>
              <a:rPr lang="en-US" dirty="0"/>
              <a:t>practice is 3:1 (</a:t>
            </a:r>
            <a:r>
              <a:rPr lang="en-US" dirty="0" err="1"/>
              <a:t>h:v</a:t>
            </a:r>
            <a:r>
              <a:rPr lang="en-US" dirty="0" smtClean="0"/>
              <a:t>)</a:t>
            </a:r>
          </a:p>
          <a:p>
            <a:r>
              <a:rPr lang="en-US" dirty="0" smtClean="0"/>
              <a:t>Depth is a function of drawdown time requirement</a:t>
            </a:r>
          </a:p>
          <a:p>
            <a:pPr lvl="1"/>
            <a:r>
              <a:rPr lang="en-US" dirty="0" smtClean="0"/>
              <a:t>78.2 inches for HSG A, GW and GP soils</a:t>
            </a:r>
          </a:p>
          <a:p>
            <a:pPr lvl="1"/>
            <a:r>
              <a:rPr lang="en-US" dirty="0" smtClean="0"/>
              <a:t>38.4 inches for HSG A, GM and SW soils</a:t>
            </a:r>
          </a:p>
          <a:p>
            <a:pPr lvl="1"/>
            <a:r>
              <a:rPr lang="en-US" dirty="0" smtClean="0"/>
              <a:t>21.6 inches for HSG B, SM soils</a:t>
            </a:r>
          </a:p>
          <a:p>
            <a:pPr lvl="1"/>
            <a:r>
              <a:rPr lang="en-US" dirty="0" smtClean="0"/>
              <a:t>14.4 inches for other HSG B soils</a:t>
            </a:r>
          </a:p>
          <a:p>
            <a:pPr lvl="1"/>
            <a:r>
              <a:rPr lang="en-US" dirty="0" smtClean="0"/>
              <a:t>9.6 inches for HSG C soils</a:t>
            </a:r>
          </a:p>
          <a:p>
            <a:pPr lvl="1"/>
            <a:r>
              <a:rPr lang="en-US" dirty="0" smtClean="0"/>
              <a:t>Max depth = 6.5 feet</a:t>
            </a:r>
          </a:p>
          <a:p>
            <a:r>
              <a:rPr lang="en-US" dirty="0" smtClean="0"/>
              <a:t>Wellhead protection – guidance in manual</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2050" name="Picture 2" descr="flowchart for infiltration in DWSM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84" y="115577"/>
            <a:ext cx="4130756" cy="53493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496" y="357448"/>
            <a:ext cx="1268412" cy="853007"/>
          </a:xfrm>
          <a:prstGeom prst="rect">
            <a:avLst/>
          </a:prstGeom>
        </p:spPr>
      </p:pic>
    </p:spTree>
    <p:extLst>
      <p:ext uri="{BB962C8B-B14F-4D97-AF65-F5344CB8AC3E}">
        <p14:creationId xmlns:p14="http://schemas.microsoft.com/office/powerpoint/2010/main" val="143145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802"/>
            <a:ext cx="10515600" cy="1023100"/>
          </a:xfrm>
        </p:spPr>
        <p:txBody>
          <a:bodyPr/>
          <a:lstStyle/>
          <a:p>
            <a:r>
              <a:rPr lang="en-US" b="1" dirty="0" smtClean="0">
                <a:solidFill>
                  <a:schemeClr val="accent1"/>
                </a:solidFill>
              </a:rPr>
              <a:t>Landscaping</a:t>
            </a:r>
            <a:endParaRPr lang="en-US" b="1" dirty="0">
              <a:solidFill>
                <a:schemeClr val="accent1"/>
              </a:solidFill>
            </a:endParaRPr>
          </a:p>
        </p:txBody>
      </p:sp>
      <p:sp>
        <p:nvSpPr>
          <p:cNvPr id="3" name="Content Placeholder 2"/>
          <p:cNvSpPr>
            <a:spLocks noGrp="1"/>
          </p:cNvSpPr>
          <p:nvPr>
            <p:ph idx="1"/>
          </p:nvPr>
        </p:nvSpPr>
        <p:spPr>
          <a:xfrm>
            <a:off x="838200" y="1088967"/>
            <a:ext cx="10515600" cy="5619404"/>
          </a:xfrm>
        </p:spPr>
        <p:txBody>
          <a:bodyPr>
            <a:normAutofit fontScale="92500" lnSpcReduction="20000"/>
          </a:bodyPr>
          <a:lstStyle/>
          <a:p>
            <a:r>
              <a:rPr lang="en-US" dirty="0" smtClean="0"/>
              <a:t>Integrate vegetated areas into site planning process</a:t>
            </a:r>
          </a:p>
          <a:p>
            <a:r>
              <a:rPr lang="en-US" dirty="0" smtClean="0"/>
              <a:t>Select vegetation based on hydric tolerance</a:t>
            </a:r>
          </a:p>
          <a:p>
            <a:r>
              <a:rPr lang="en-US" dirty="0" smtClean="0"/>
              <a:t>Native plant species preferred</a:t>
            </a:r>
          </a:p>
          <a:p>
            <a:r>
              <a:rPr lang="en-US" dirty="0" smtClean="0"/>
              <a:t>Vegetation includes wild flowers, grasses, shrubs, and some trees</a:t>
            </a:r>
          </a:p>
          <a:p>
            <a:r>
              <a:rPr lang="en-US" dirty="0" smtClean="0"/>
              <a:t>Keep woody vegetation out of pretreatment devices and be far enough away to not hamper maintenance of pretreatment devices.</a:t>
            </a:r>
          </a:p>
          <a:p>
            <a:r>
              <a:rPr lang="en-US" dirty="0" smtClean="0"/>
              <a:t>Plant trees along perimeter and not over underdrains</a:t>
            </a:r>
          </a:p>
          <a:p>
            <a:r>
              <a:rPr lang="en-US" dirty="0" smtClean="0"/>
              <a:t>Determine if salt resistant vegetation is needed</a:t>
            </a:r>
          </a:p>
          <a:p>
            <a:r>
              <a:rPr lang="en-US" dirty="0" smtClean="0"/>
              <a:t>Plugs, bare root plants, potted plants, or sod RECOMMENDED over seed</a:t>
            </a:r>
          </a:p>
          <a:p>
            <a:r>
              <a:rPr lang="en-US" dirty="0" smtClean="0"/>
              <a:t>Operate vegetated practices off-line until vegetation is established</a:t>
            </a:r>
          </a:p>
          <a:p>
            <a:r>
              <a:rPr lang="en-US" dirty="0" smtClean="0"/>
              <a:t>Target plant coverage</a:t>
            </a:r>
          </a:p>
          <a:p>
            <a:pPr lvl="1"/>
            <a:r>
              <a:rPr lang="en-US" dirty="0" smtClean="0"/>
              <a:t>50% vegetation cover (100% for turf) at end of the first growing season</a:t>
            </a:r>
          </a:p>
          <a:p>
            <a:pPr lvl="1"/>
            <a:r>
              <a:rPr lang="en-US" dirty="0" smtClean="0"/>
              <a:t>90% specified vegetation cover at end of the third growing season</a:t>
            </a:r>
          </a:p>
          <a:p>
            <a:pPr lvl="1"/>
            <a:r>
              <a:rPr lang="en-US" dirty="0" smtClean="0"/>
              <a:t>Supplement plantings as needed</a:t>
            </a:r>
          </a:p>
        </p:txBody>
      </p:sp>
      <p:pic>
        <p:nvPicPr>
          <p:cNvPr id="4" name="Picture 3" descr="ICCS di MALEO – » Blog Archive aggiornato - ICCS di MALEO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3382" y="602352"/>
            <a:ext cx="1268412" cy="853007"/>
          </a:xfrm>
          <a:prstGeom prst="rect">
            <a:avLst/>
          </a:prstGeom>
        </p:spPr>
      </p:pic>
    </p:spTree>
    <p:extLst>
      <p:ext uri="{BB962C8B-B14F-4D97-AF65-F5344CB8AC3E}">
        <p14:creationId xmlns:p14="http://schemas.microsoft.com/office/powerpoint/2010/main" val="49985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Snow considerations</a:t>
            </a:r>
            <a:endParaRPr lang="en-US" b="1" dirty="0">
              <a:solidFill>
                <a:schemeClr val="accent1"/>
              </a:solidFill>
            </a:endParaRPr>
          </a:p>
        </p:txBody>
      </p:sp>
      <p:sp>
        <p:nvSpPr>
          <p:cNvPr id="3" name="Content Placeholder 2"/>
          <p:cNvSpPr>
            <a:spLocks noGrp="1"/>
          </p:cNvSpPr>
          <p:nvPr>
            <p:ph idx="1"/>
          </p:nvPr>
        </p:nvSpPr>
        <p:spPr>
          <a:xfrm>
            <a:off x="838200" y="1529783"/>
            <a:ext cx="10515600" cy="4351338"/>
          </a:xfrm>
        </p:spPr>
        <p:txBody>
          <a:bodyPr>
            <a:normAutofit/>
          </a:bodyPr>
          <a:lstStyle/>
          <a:p>
            <a:r>
              <a:rPr lang="en-US" dirty="0" smtClean="0"/>
              <a:t>Plan a plow path during design phase</a:t>
            </a:r>
          </a:p>
          <a:p>
            <a:r>
              <a:rPr lang="en-US" dirty="0"/>
              <a:t>T</a:t>
            </a:r>
            <a:r>
              <a:rPr lang="en-US" dirty="0" smtClean="0"/>
              <a:t>ell snowplow operators where to push the snow</a:t>
            </a:r>
          </a:p>
          <a:p>
            <a:r>
              <a:rPr lang="en-US" dirty="0" smtClean="0"/>
              <a:t>Plan trees around (not in) plow path, with a 16 foot minimum between trees</a:t>
            </a:r>
          </a:p>
          <a:p>
            <a:r>
              <a:rPr lang="en-US" dirty="0" smtClean="0"/>
              <a:t>Raingardens (</a:t>
            </a:r>
            <a:r>
              <a:rPr lang="en-US" dirty="0" err="1" smtClean="0"/>
              <a:t>bioretention</a:t>
            </a:r>
            <a:r>
              <a:rPr lang="en-US" dirty="0" smtClean="0"/>
              <a:t>) should be a last resort for snow storage (“emergency overflow”)</a:t>
            </a:r>
          </a:p>
          <a:p>
            <a:r>
              <a:rPr lang="en-US" dirty="0" smtClean="0"/>
              <a:t>Snow storage could be, for example, a pretreatment moat around a raingarden</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pic>
        <p:nvPicPr>
          <p:cNvPr id="13" name="Picture 12" descr="ICCS di MALEO – » Blog Archive aggiornato - ICCS di MALEO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6935" y="483555"/>
            <a:ext cx="1268412" cy="853007"/>
          </a:xfrm>
          <a:prstGeom prst="rect">
            <a:avLst/>
          </a:prstGeom>
        </p:spPr>
      </p:pic>
      <p:pic>
        <p:nvPicPr>
          <p:cNvPr id="14" name="Picture 13"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8447" y="382902"/>
            <a:ext cx="953660" cy="953660"/>
          </a:xfrm>
          <a:prstGeom prst="rect">
            <a:avLst/>
          </a:prstGeom>
        </p:spPr>
      </p:pic>
    </p:spTree>
    <p:extLst>
      <p:ext uri="{BB962C8B-B14F-4D97-AF65-F5344CB8AC3E}">
        <p14:creationId xmlns:p14="http://schemas.microsoft.com/office/powerpoint/2010/main" val="16887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976591"/>
          </a:xfrm>
        </p:spPr>
        <p:txBody>
          <a:bodyPr/>
          <a:lstStyle/>
          <a:p>
            <a:r>
              <a:rPr lang="en-US" b="1" dirty="0" smtClean="0"/>
              <a:t>Design – Materials</a:t>
            </a:r>
            <a:r>
              <a:rPr lang="en-US" dirty="0"/>
              <a:t/>
            </a:r>
            <a:br>
              <a:rPr lang="en-US" dirty="0"/>
            </a:br>
            <a:r>
              <a:rPr lang="en-US" dirty="0" smtClean="0"/>
              <a:t/>
            </a:r>
            <a:br>
              <a:rPr lang="en-US" dirty="0" smtClean="0"/>
            </a:br>
            <a:r>
              <a:rPr lang="en-US" sz="3200" dirty="0" smtClean="0"/>
              <a:t>Table - </a:t>
            </a:r>
            <a:r>
              <a:rPr lang="en-US" sz="3200" b="1" dirty="0">
                <a:hlinkClick r:id="rId2"/>
              </a:rPr>
              <a:t>Infiltration media and material </a:t>
            </a:r>
            <a:r>
              <a:rPr lang="en-US" sz="3200" b="1" dirty="0" smtClean="0">
                <a:hlinkClick r:id="rId2"/>
              </a:rPr>
              <a:t>specifications</a:t>
            </a:r>
            <a:endParaRPr lang="en-US" sz="3200" dirty="0"/>
          </a:p>
        </p:txBody>
      </p:sp>
      <p:pic>
        <p:nvPicPr>
          <p:cNvPr id="7" name="Picture 6"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680569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Design - Media</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824773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79490"/>
          </a:xfrm>
        </p:spPr>
        <p:txBody>
          <a:bodyPr/>
          <a:lstStyle/>
          <a:p>
            <a:r>
              <a:rPr lang="en-US" b="1" dirty="0" smtClean="0">
                <a:solidFill>
                  <a:srgbClr val="0070C0"/>
                </a:solidFill>
              </a:rPr>
              <a:t>This </a:t>
            </a:r>
            <a:r>
              <a:rPr lang="en-US" b="1" dirty="0" err="1" smtClean="0">
                <a:solidFill>
                  <a:srgbClr val="0070C0"/>
                </a:solidFill>
              </a:rPr>
              <a:t>Powerpoint</a:t>
            </a:r>
            <a:r>
              <a:rPr lang="en-US" b="1" dirty="0" smtClean="0">
                <a:solidFill>
                  <a:srgbClr val="0070C0"/>
                </a:solidFill>
              </a:rPr>
              <a:t> will be available in the </a:t>
            </a:r>
            <a:r>
              <a:rPr lang="en-US" b="1" dirty="0" err="1" smtClean="0">
                <a:solidFill>
                  <a:srgbClr val="0070C0"/>
                </a:solidFill>
              </a:rPr>
              <a:t>Stormwater</a:t>
            </a:r>
            <a:r>
              <a:rPr lang="en-US" b="1" dirty="0" smtClean="0">
                <a:solidFill>
                  <a:srgbClr val="0070C0"/>
                </a:solidFill>
              </a:rPr>
              <a:t> Manual after this webinar</a:t>
            </a:r>
            <a:endParaRPr lang="en-US" b="1" dirty="0">
              <a:solidFill>
                <a:srgbClr val="0070C0"/>
              </a:solidFill>
            </a:endParaRPr>
          </a:p>
        </p:txBody>
      </p:sp>
      <p:sp>
        <p:nvSpPr>
          <p:cNvPr id="3" name="TextBox 2"/>
          <p:cNvSpPr txBox="1"/>
          <p:nvPr/>
        </p:nvSpPr>
        <p:spPr>
          <a:xfrm>
            <a:off x="2891692" y="2610339"/>
            <a:ext cx="8604739" cy="2062103"/>
          </a:xfrm>
          <a:prstGeom prst="rect">
            <a:avLst/>
          </a:prstGeom>
          <a:noFill/>
        </p:spPr>
        <p:txBody>
          <a:bodyPr wrap="square" rtlCol="0">
            <a:spAutoFit/>
          </a:bodyPr>
          <a:lstStyle/>
          <a:p>
            <a:r>
              <a:rPr lang="en-US" sz="3200" dirty="0" smtClean="0"/>
              <a:t>On the </a:t>
            </a:r>
            <a:r>
              <a:rPr lang="en-US" sz="3200" b="1" i="1" dirty="0" err="1" smtClean="0"/>
              <a:t>Stormwater</a:t>
            </a:r>
            <a:r>
              <a:rPr lang="en-US" sz="3200" b="1" i="1" dirty="0" smtClean="0"/>
              <a:t> Manual Table of Contents </a:t>
            </a:r>
            <a:r>
              <a:rPr lang="en-US" sz="3200" dirty="0" smtClean="0"/>
              <a:t>page, scroll down to </a:t>
            </a:r>
            <a:r>
              <a:rPr lang="en-US" sz="3200" b="1" i="1" dirty="0" smtClean="0"/>
              <a:t>Communications and Outreach</a:t>
            </a:r>
            <a:r>
              <a:rPr lang="en-US" sz="3200" dirty="0" smtClean="0"/>
              <a:t> and click on </a:t>
            </a:r>
            <a:r>
              <a:rPr lang="en-US" sz="3200" b="1" i="1" dirty="0" err="1" smtClean="0"/>
              <a:t>Stormwater</a:t>
            </a:r>
            <a:r>
              <a:rPr lang="en-US" sz="3200" b="1" i="1" dirty="0" smtClean="0"/>
              <a:t> manual webinars</a:t>
            </a:r>
            <a:endParaRPr lang="en-US" sz="3200" b="1" i="1"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824741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Two new media mixes added</a:t>
            </a:r>
            <a:endParaRPr lang="en-US" b="1" dirty="0">
              <a:solidFill>
                <a:schemeClr val="accent1"/>
              </a:solidFill>
            </a:endParaRPr>
          </a:p>
        </p:txBody>
      </p:sp>
      <p:sp>
        <p:nvSpPr>
          <p:cNvPr id="3" name="Content Placeholder 2"/>
          <p:cNvSpPr>
            <a:spLocks noGrp="1"/>
          </p:cNvSpPr>
          <p:nvPr>
            <p:ph idx="1"/>
          </p:nvPr>
        </p:nvSpPr>
        <p:spPr>
          <a:xfrm>
            <a:off x="838200" y="1825625"/>
            <a:ext cx="10515600" cy="4841182"/>
          </a:xfrm>
        </p:spPr>
        <p:txBody>
          <a:bodyPr>
            <a:normAutofit/>
          </a:bodyPr>
          <a:lstStyle/>
          <a:p>
            <a:r>
              <a:rPr lang="en-US" dirty="0" smtClean="0"/>
              <a:t>Mix E - </a:t>
            </a:r>
            <a:r>
              <a:rPr lang="en-US" dirty="0" err="1" smtClean="0"/>
              <a:t>MnDOT</a:t>
            </a:r>
            <a:r>
              <a:rPr lang="en-US" dirty="0" smtClean="0"/>
              <a:t> 3877.2 Type G 'Filter Topsoil Borrow'</a:t>
            </a:r>
          </a:p>
          <a:p>
            <a:pPr lvl="1"/>
            <a:r>
              <a:rPr lang="en-US" dirty="0" smtClean="0"/>
              <a:t>60 to 80% sand meeting gradation requirements of 3126</a:t>
            </a:r>
          </a:p>
          <a:p>
            <a:pPr lvl="1"/>
            <a:r>
              <a:rPr lang="en-US" dirty="0" smtClean="0"/>
              <a:t>20 to 40% compost meeting requirements 3890 Grade 2 Compost</a:t>
            </a:r>
          </a:p>
          <a:p>
            <a:pPr lvl="1"/>
            <a:r>
              <a:rPr lang="en-US" dirty="0" smtClean="0"/>
              <a:t>Filtration rate of at least 4 in/</a:t>
            </a:r>
            <a:r>
              <a:rPr lang="en-US" dirty="0" err="1" smtClean="0"/>
              <a:t>hr</a:t>
            </a:r>
            <a:endParaRPr lang="en-US" dirty="0" smtClean="0"/>
          </a:p>
          <a:p>
            <a:pPr lvl="1"/>
            <a:r>
              <a:rPr lang="en-US" dirty="0" smtClean="0"/>
              <a:t>Relatively inexpensive</a:t>
            </a:r>
          </a:p>
          <a:p>
            <a:pPr lvl="1"/>
            <a:r>
              <a:rPr lang="en-US" dirty="0" smtClean="0"/>
              <a:t>Nutrient release upon degradation of compost</a:t>
            </a:r>
          </a:p>
          <a:p>
            <a:r>
              <a:rPr lang="en-US" dirty="0" smtClean="0"/>
              <a:t>Mix F: Custom Infiltration Basin Planting Soil</a:t>
            </a:r>
          </a:p>
          <a:p>
            <a:pPr lvl="1"/>
            <a:r>
              <a:rPr lang="en-US" dirty="0" smtClean="0"/>
              <a:t>75% by weight loamy sand (USDA Soil Textural Classification)</a:t>
            </a:r>
          </a:p>
          <a:p>
            <a:pPr lvl="1"/>
            <a:r>
              <a:rPr lang="en-US" dirty="0" smtClean="0"/>
              <a:t>25% by weight </a:t>
            </a:r>
            <a:r>
              <a:rPr lang="en-US" dirty="0" err="1" smtClean="0"/>
              <a:t>MnDOT</a:t>
            </a:r>
            <a:r>
              <a:rPr lang="en-US" dirty="0" smtClean="0"/>
              <a:t> grade 2 compost</a:t>
            </a:r>
          </a:p>
          <a:p>
            <a:pPr lvl="1"/>
            <a:r>
              <a:rPr lang="en-US" dirty="0" smtClean="0"/>
              <a:t>Good moisture holding capacity</a:t>
            </a:r>
          </a:p>
          <a:p>
            <a:pPr lvl="1"/>
            <a:r>
              <a:rPr lang="en-US" dirty="0" smtClean="0"/>
              <a:t>Lower infiltration rates, care to avoid compaction, requires custom mixing</a:t>
            </a:r>
            <a:endParaRPr lang="en-US" dirty="0"/>
          </a:p>
        </p:txBody>
      </p:sp>
      <p:pic>
        <p:nvPicPr>
          <p:cNvPr id="4" name="Picture 3" descr="File:New icon shiny badge.sv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9714" y="489942"/>
            <a:ext cx="953660" cy="953660"/>
          </a:xfrm>
          <a:prstGeom prst="rect">
            <a:avLst/>
          </a:prstGeom>
        </p:spPr>
      </p:pic>
    </p:spTree>
    <p:extLst>
      <p:ext uri="{BB962C8B-B14F-4D97-AF65-F5344CB8AC3E}">
        <p14:creationId xmlns:p14="http://schemas.microsoft.com/office/powerpoint/2010/main" val="107204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9"/>
            <a:ext cx="10515600" cy="989850"/>
          </a:xfrm>
        </p:spPr>
        <p:txBody>
          <a:bodyPr/>
          <a:lstStyle/>
          <a:p>
            <a:r>
              <a:rPr lang="en-US" b="1" dirty="0" smtClean="0"/>
              <a:t>Design step process</a:t>
            </a:r>
            <a:endParaRPr lang="en-US" b="1" dirty="0"/>
          </a:p>
        </p:txBody>
      </p:sp>
      <p:sp>
        <p:nvSpPr>
          <p:cNvPr id="3" name="Content Placeholder 2"/>
          <p:cNvSpPr>
            <a:spLocks noGrp="1"/>
          </p:cNvSpPr>
          <p:nvPr>
            <p:ph idx="1"/>
          </p:nvPr>
        </p:nvSpPr>
        <p:spPr>
          <a:xfrm>
            <a:off x="838200" y="1036239"/>
            <a:ext cx="10515600" cy="4351338"/>
          </a:xfrm>
        </p:spPr>
        <p:txBody>
          <a:bodyPr/>
          <a:lstStyle/>
          <a:p>
            <a:pPr marL="514350" indent="-514350">
              <a:buFont typeface="+mj-lt"/>
              <a:buAutoNum type="arabicPeriod"/>
            </a:pPr>
            <a:r>
              <a:rPr lang="en-US" dirty="0" smtClean="0"/>
              <a:t>Determine if site conditions are appropriate for infiltration and how infiltration fits into the treatment system</a:t>
            </a:r>
          </a:p>
          <a:p>
            <a:pPr marL="514350" indent="-514350">
              <a:buFont typeface="+mj-lt"/>
              <a:buAutoNum type="arabicPeriod"/>
            </a:pPr>
            <a:r>
              <a:rPr lang="en-US" dirty="0" smtClean="0"/>
              <a:t>Determine if Construction permit applies</a:t>
            </a:r>
          </a:p>
          <a:p>
            <a:pPr marL="514350" indent="-514350">
              <a:buFont typeface="+mj-lt"/>
              <a:buAutoNum type="arabicPeriod"/>
            </a:pPr>
            <a:r>
              <a:rPr lang="en-US" dirty="0" smtClean="0"/>
              <a:t>Verify soil properties</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4" name="Picture 3"/>
          <p:cNvPicPr>
            <a:picLocks noChangeAspect="1"/>
          </p:cNvPicPr>
          <p:nvPr/>
        </p:nvPicPr>
        <p:blipFill rotWithShape="1">
          <a:blip r:embed="rId6"/>
          <a:srcRect l="58866" t="49259" r="19722" b="34938"/>
          <a:stretch/>
        </p:blipFill>
        <p:spPr>
          <a:xfrm>
            <a:off x="863138" y="3185460"/>
            <a:ext cx="10009909" cy="2077732"/>
          </a:xfrm>
          <a:prstGeom prst="rect">
            <a:avLst/>
          </a:prstGeom>
        </p:spPr>
      </p:pic>
      <p:sp>
        <p:nvSpPr>
          <p:cNvPr id="12" name="Rounded Rectangle 11"/>
          <p:cNvSpPr/>
          <p:nvPr/>
        </p:nvSpPr>
        <p:spPr>
          <a:xfrm>
            <a:off x="10124902" y="174568"/>
            <a:ext cx="1878676" cy="686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9174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9"/>
            <a:ext cx="10515600" cy="989850"/>
          </a:xfrm>
        </p:spPr>
        <p:txBody>
          <a:bodyPr/>
          <a:lstStyle/>
          <a:p>
            <a:r>
              <a:rPr lang="en-US" b="1" dirty="0" smtClean="0"/>
              <a:t>Design step process (continued)</a:t>
            </a:r>
            <a:endParaRPr lang="en-US" b="1" dirty="0"/>
          </a:p>
        </p:txBody>
      </p:sp>
      <p:sp>
        <p:nvSpPr>
          <p:cNvPr id="3" name="Content Placeholder 2"/>
          <p:cNvSpPr>
            <a:spLocks noGrp="1"/>
          </p:cNvSpPr>
          <p:nvPr>
            <p:ph idx="1"/>
          </p:nvPr>
        </p:nvSpPr>
        <p:spPr>
          <a:xfrm>
            <a:off x="838200" y="1036239"/>
            <a:ext cx="10515600" cy="4351338"/>
          </a:xfrm>
        </p:spPr>
        <p:txBody>
          <a:bodyPr>
            <a:normAutofit fontScale="92500" lnSpcReduction="10000"/>
          </a:bodyPr>
          <a:lstStyle/>
          <a:p>
            <a:pPr marL="514350" indent="-514350">
              <a:buFont typeface="+mj-lt"/>
              <a:buAutoNum type="arabicPeriod" startAt="4"/>
            </a:pPr>
            <a:r>
              <a:rPr lang="en-US" dirty="0" smtClean="0"/>
              <a:t>Compute runoff volume(s); 1 inch if CSW permit applies</a:t>
            </a:r>
          </a:p>
          <a:p>
            <a:pPr marL="514350" indent="-514350">
              <a:buFont typeface="+mj-lt"/>
              <a:buAutoNum type="arabicPeriod" startAt="4"/>
            </a:pPr>
            <a:r>
              <a:rPr lang="en-US" dirty="0" smtClean="0"/>
              <a:t>Select design variant (trench, basin, etc.) and size BMP</a:t>
            </a:r>
          </a:p>
          <a:p>
            <a:pPr lvl="1"/>
            <a:r>
              <a:rPr lang="en-US" dirty="0" smtClean="0"/>
              <a:t>Area = Runoff volume / depth of practice</a:t>
            </a:r>
          </a:p>
          <a:p>
            <a:pPr marL="514350" indent="-514350">
              <a:buFont typeface="+mj-lt"/>
              <a:buAutoNum type="arabicPeriod" startAt="6"/>
            </a:pPr>
            <a:r>
              <a:rPr lang="en-US" dirty="0"/>
              <a:t>Size outlet structure and/or flow diversion </a:t>
            </a:r>
            <a:r>
              <a:rPr lang="en-US" dirty="0" smtClean="0"/>
              <a:t>structure</a:t>
            </a:r>
          </a:p>
          <a:p>
            <a:pPr marL="514350" indent="-514350">
              <a:buFont typeface="+mj-lt"/>
              <a:buAutoNum type="arabicPeriod" startAt="6"/>
            </a:pPr>
            <a:r>
              <a:rPr lang="en-US" dirty="0" smtClean="0"/>
              <a:t>Perform ground water mounding analysis</a:t>
            </a:r>
          </a:p>
          <a:p>
            <a:pPr marL="514350" indent="-514350">
              <a:buFont typeface="+mj-lt"/>
              <a:buAutoNum type="arabicPeriod" startAt="6"/>
            </a:pPr>
            <a:r>
              <a:rPr lang="en-US" dirty="0" smtClean="0"/>
              <a:t>Determine pretreatment volume</a:t>
            </a:r>
          </a:p>
          <a:p>
            <a:pPr marL="514350" indent="-514350">
              <a:buFont typeface="+mj-lt"/>
              <a:buAutoNum type="arabicPeriod" startAt="6"/>
            </a:pPr>
            <a:r>
              <a:rPr lang="en-US" dirty="0"/>
              <a:t>Check volume, peak discharge rates and drawdown time</a:t>
            </a:r>
          </a:p>
          <a:p>
            <a:pPr marL="514350" indent="-514350">
              <a:buFont typeface="+mj-lt"/>
              <a:buAutoNum type="arabicPeriod" startAt="6"/>
            </a:pPr>
            <a:r>
              <a:rPr lang="en-US" dirty="0" smtClean="0"/>
              <a:t>Prepare vegetation and landscaping plan</a:t>
            </a:r>
          </a:p>
          <a:p>
            <a:pPr marL="514350" indent="-514350">
              <a:buFont typeface="+mj-lt"/>
              <a:buAutoNum type="arabicPeriod" startAt="6"/>
            </a:pPr>
            <a:r>
              <a:rPr lang="en-US" dirty="0" smtClean="0"/>
              <a:t>Prepare O &amp; M plan</a:t>
            </a:r>
          </a:p>
          <a:p>
            <a:pPr marL="514350" indent="-514350">
              <a:buFont typeface="+mj-lt"/>
              <a:buAutoNum type="arabicPeriod" startAt="6"/>
            </a:pPr>
            <a:r>
              <a:rPr lang="en-US" dirty="0" smtClean="0"/>
              <a:t>Prepare cost estimate</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12" name="Rounded Rectangle 11"/>
          <p:cNvSpPr/>
          <p:nvPr/>
        </p:nvSpPr>
        <p:spPr>
          <a:xfrm>
            <a:off x="10124902" y="174568"/>
            <a:ext cx="1878676" cy="686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change</a:t>
            </a:r>
            <a:endParaRPr lang="en-US" dirty="0"/>
          </a:p>
        </p:txBody>
      </p:sp>
    </p:spTree>
    <p:extLst>
      <p:ext uri="{BB962C8B-B14F-4D97-AF65-F5344CB8AC3E}">
        <p14:creationId xmlns:p14="http://schemas.microsoft.com/office/powerpoint/2010/main" val="360974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74" y="118039"/>
            <a:ext cx="10515600" cy="948761"/>
          </a:xfrm>
        </p:spPr>
        <p:txBody>
          <a:bodyPr/>
          <a:lstStyle/>
          <a:p>
            <a:r>
              <a:rPr lang="en-US" b="1" dirty="0" smtClean="0">
                <a:solidFill>
                  <a:schemeClr val="accent1"/>
                </a:solidFill>
              </a:rPr>
              <a:t>Construction specifications</a:t>
            </a:r>
            <a:endParaRPr lang="en-US" b="1" dirty="0">
              <a:solidFill>
                <a:schemeClr val="accent1"/>
              </a:solidFill>
            </a:endParaRPr>
          </a:p>
        </p:txBody>
      </p:sp>
      <p:sp>
        <p:nvSpPr>
          <p:cNvPr id="3" name="Content Placeholder 2"/>
          <p:cNvSpPr>
            <a:spLocks noGrp="1"/>
          </p:cNvSpPr>
          <p:nvPr>
            <p:ph idx="1"/>
          </p:nvPr>
        </p:nvSpPr>
        <p:spPr>
          <a:xfrm>
            <a:off x="838200" y="959224"/>
            <a:ext cx="10515600" cy="5217739"/>
          </a:xfrm>
        </p:spPr>
        <p:txBody>
          <a:bodyPr/>
          <a:lstStyle/>
          <a:p>
            <a:r>
              <a:rPr lang="en-US" dirty="0" smtClean="0"/>
              <a:t>Access agreements – section added that defines easements and includes example access agreement</a:t>
            </a:r>
          </a:p>
          <a:p>
            <a:r>
              <a:rPr lang="en-US" dirty="0" smtClean="0"/>
              <a:t>Specifications</a:t>
            </a:r>
          </a:p>
          <a:p>
            <a:pPr lvl="1"/>
            <a:r>
              <a:rPr lang="en-US" dirty="0" smtClean="0"/>
              <a:t>Links to </a:t>
            </a:r>
            <a:r>
              <a:rPr lang="en-US" dirty="0" err="1" smtClean="0"/>
              <a:t>MnDOT</a:t>
            </a:r>
            <a:r>
              <a:rPr lang="en-US" dirty="0" smtClean="0"/>
              <a:t> specifications</a:t>
            </a:r>
          </a:p>
          <a:p>
            <a:pPr lvl="1"/>
            <a:r>
              <a:rPr lang="en-US" dirty="0" smtClean="0"/>
              <a:t>Pre-construction meeting, including site walkthrough</a:t>
            </a:r>
          </a:p>
          <a:p>
            <a:pPr lvl="1"/>
            <a:r>
              <a:rPr lang="en-US" dirty="0" smtClean="0"/>
              <a:t>Site protection: pretreatment, temporary erosion/sediment control, compaction prevention</a:t>
            </a:r>
          </a:p>
          <a:p>
            <a:pPr lvl="1"/>
            <a:r>
              <a:rPr lang="en-US" dirty="0" smtClean="0"/>
              <a:t>Inspection and documentation, including checklists</a:t>
            </a:r>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pic>
        <p:nvPicPr>
          <p:cNvPr id="13" name="Picture 12"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5840" y="207760"/>
            <a:ext cx="953660" cy="953660"/>
          </a:xfrm>
          <a:prstGeom prst="rect">
            <a:avLst/>
          </a:prstGeom>
        </p:spPr>
      </p:pic>
    </p:spTree>
    <p:extLst>
      <p:ext uri="{BB962C8B-B14F-4D97-AF65-F5344CB8AC3E}">
        <p14:creationId xmlns:p14="http://schemas.microsoft.com/office/powerpoint/2010/main" val="245647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774" y="118039"/>
            <a:ext cx="10515600" cy="948761"/>
          </a:xfrm>
        </p:spPr>
        <p:txBody>
          <a:bodyPr/>
          <a:lstStyle/>
          <a:p>
            <a:r>
              <a:rPr lang="en-US" b="1" dirty="0" smtClean="0">
                <a:solidFill>
                  <a:schemeClr val="accent1"/>
                </a:solidFill>
              </a:rPr>
              <a:t>Construction sequence</a:t>
            </a:r>
            <a:endParaRPr lang="en-US" b="1" dirty="0">
              <a:solidFill>
                <a:schemeClr val="accent1"/>
              </a:solidFill>
            </a:endParaRPr>
          </a:p>
        </p:txBody>
      </p:sp>
      <p:sp>
        <p:nvSpPr>
          <p:cNvPr id="3" name="Content Placeholder 2"/>
          <p:cNvSpPr>
            <a:spLocks noGrp="1"/>
          </p:cNvSpPr>
          <p:nvPr>
            <p:ph idx="1"/>
          </p:nvPr>
        </p:nvSpPr>
        <p:spPr>
          <a:xfrm>
            <a:off x="838200" y="959224"/>
            <a:ext cx="8216153" cy="5217739"/>
          </a:xfrm>
        </p:spPr>
        <p:txBody>
          <a:bodyPr/>
          <a:lstStyle/>
          <a:p>
            <a:pPr marL="514350" indent="-514350">
              <a:buFont typeface="+mj-lt"/>
              <a:buAutoNum type="arabicPeriod"/>
            </a:pPr>
            <a:r>
              <a:rPr lang="en-US" dirty="0" smtClean="0"/>
              <a:t>Examine and mark site</a:t>
            </a:r>
          </a:p>
          <a:p>
            <a:pPr marL="514350" indent="-514350">
              <a:buFont typeface="+mj-lt"/>
              <a:buAutoNum type="arabicPeriod"/>
            </a:pPr>
            <a:r>
              <a:rPr lang="en-US" dirty="0" smtClean="0"/>
              <a:t>Excavation</a:t>
            </a:r>
          </a:p>
          <a:p>
            <a:pPr marL="514350" indent="-514350">
              <a:buFont typeface="+mj-lt"/>
              <a:buAutoNum type="arabicPeriod"/>
            </a:pPr>
            <a:r>
              <a:rPr lang="en-US" dirty="0" err="1" smtClean="0"/>
              <a:t>Decompaction</a:t>
            </a:r>
            <a:r>
              <a:rPr lang="en-US" dirty="0" smtClean="0"/>
              <a:t> to </a:t>
            </a:r>
            <a:r>
              <a:rPr lang="en-US" u="sng" dirty="0" smtClean="0"/>
              <a:t>&gt;</a:t>
            </a:r>
            <a:r>
              <a:rPr lang="en-US" dirty="0" smtClean="0"/>
              <a:t> 18 in below subgrade</a:t>
            </a:r>
          </a:p>
          <a:p>
            <a:pPr marL="514350" indent="-514350">
              <a:buFont typeface="+mj-lt"/>
              <a:buAutoNum type="arabicPeriod"/>
            </a:pPr>
            <a:r>
              <a:rPr lang="en-US" dirty="0" smtClean="0"/>
              <a:t>Subsoil infiltration testing to ensure drawdown time is met</a:t>
            </a:r>
          </a:p>
          <a:p>
            <a:pPr marL="514350" indent="-514350">
              <a:buFont typeface="+mj-lt"/>
              <a:buAutoNum type="arabicPeriod"/>
            </a:pPr>
            <a:r>
              <a:rPr lang="en-US" dirty="0" smtClean="0"/>
              <a:t>Installation of materials/media</a:t>
            </a:r>
          </a:p>
          <a:p>
            <a:pPr marL="514350" indent="-514350">
              <a:buFont typeface="+mj-lt"/>
              <a:buAutoNum type="arabicPeriod"/>
            </a:pPr>
            <a:r>
              <a:rPr lang="en-US" dirty="0" smtClean="0"/>
              <a:t>Restoration and plantings</a:t>
            </a:r>
          </a:p>
          <a:p>
            <a:pPr marL="514350" indent="-514350">
              <a:buFont typeface="+mj-lt"/>
              <a:buAutoNum type="arabicPeriod"/>
            </a:pPr>
            <a:r>
              <a:rPr lang="en-US" dirty="0" smtClean="0"/>
              <a:t>Stabilization and closeout</a:t>
            </a:r>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pic>
        <p:nvPicPr>
          <p:cNvPr id="13" name="Picture 12"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5502" y="412276"/>
            <a:ext cx="953660" cy="953660"/>
          </a:xfrm>
          <a:prstGeom prst="rect">
            <a:avLst/>
          </a:prstGeom>
        </p:spPr>
      </p:pic>
      <p:pic>
        <p:nvPicPr>
          <p:cNvPr id="1026" name="Picture 2" descr="image of construction excavation"/>
          <p:cNvPicPr>
            <a:picLocks noChangeAspect="1" noChangeArrowheads="1"/>
          </p:cNvPicPr>
          <p:nvPr/>
        </p:nvPicPr>
        <p:blipFill rotWithShape="1">
          <a:blip r:embed="rId7">
            <a:extLst>
              <a:ext uri="{28A0092B-C50C-407E-A947-70E740481C1C}">
                <a14:useLocalDpi xmlns:a14="http://schemas.microsoft.com/office/drawing/2010/main" val="0"/>
              </a:ext>
            </a:extLst>
          </a:blip>
          <a:srcRect t="47001"/>
          <a:stretch/>
        </p:blipFill>
        <p:spPr bwMode="auto">
          <a:xfrm>
            <a:off x="9598312" y="33363"/>
            <a:ext cx="2386149" cy="17114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soil ripping"/>
          <p:cNvPicPr>
            <a:picLocks noChangeAspect="1" noChangeArrowheads="1"/>
          </p:cNvPicPr>
          <p:nvPr/>
        </p:nvPicPr>
        <p:blipFill rotWithShape="1">
          <a:blip r:embed="rId8">
            <a:extLst>
              <a:ext uri="{28A0092B-C50C-407E-A947-70E740481C1C}">
                <a14:useLocalDpi xmlns:a14="http://schemas.microsoft.com/office/drawing/2010/main" val="0"/>
              </a:ext>
            </a:extLst>
          </a:blip>
          <a:srcRect t="50311"/>
          <a:stretch/>
        </p:blipFill>
        <p:spPr bwMode="auto">
          <a:xfrm>
            <a:off x="9847731" y="1794645"/>
            <a:ext cx="1874263" cy="18253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s picture shows a Infiltration media being placed in infiltration area with tracked backho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2903" y="3272119"/>
            <a:ext cx="2594507" cy="19372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filtration practice complete with tre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8312" y="3714620"/>
            <a:ext cx="2559402" cy="168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0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O &amp; M – Design and Construction Phase Considerations</a:t>
            </a:r>
            <a:endParaRPr lang="en-US" b="1" dirty="0">
              <a:solidFill>
                <a:schemeClr val="accent1"/>
              </a:solidFill>
            </a:endParaRPr>
          </a:p>
        </p:txBody>
      </p:sp>
      <p:sp>
        <p:nvSpPr>
          <p:cNvPr id="3" name="Content Placeholder 2"/>
          <p:cNvSpPr>
            <a:spLocks noGrp="1"/>
          </p:cNvSpPr>
          <p:nvPr>
            <p:ph idx="1"/>
          </p:nvPr>
        </p:nvSpPr>
        <p:spPr>
          <a:xfrm>
            <a:off x="838200" y="1825625"/>
            <a:ext cx="10515600" cy="3524844"/>
          </a:xfrm>
        </p:spPr>
        <p:txBody>
          <a:bodyPr>
            <a:normAutofit lnSpcReduction="10000"/>
          </a:bodyPr>
          <a:lstStyle/>
          <a:p>
            <a:r>
              <a:rPr lang="en-US" dirty="0"/>
              <a:t>Maintenance </a:t>
            </a:r>
            <a:r>
              <a:rPr lang="en-US" dirty="0" smtClean="0"/>
              <a:t>burden can be minimized by considering these during design</a:t>
            </a:r>
            <a:endParaRPr lang="en-US" dirty="0"/>
          </a:p>
          <a:p>
            <a:pPr lvl="1"/>
            <a:r>
              <a:rPr lang="en-US" dirty="0" smtClean="0"/>
              <a:t>Limit drainage area to the BMP</a:t>
            </a:r>
          </a:p>
          <a:p>
            <a:pPr lvl="1"/>
            <a:r>
              <a:rPr lang="en-US" dirty="0" smtClean="0"/>
              <a:t>Provide easy site access</a:t>
            </a:r>
          </a:p>
          <a:p>
            <a:pPr lvl="1"/>
            <a:r>
              <a:rPr lang="en-US" dirty="0" smtClean="0"/>
              <a:t>Provide pretreatment</a:t>
            </a:r>
          </a:p>
          <a:p>
            <a:pPr lvl="1"/>
            <a:r>
              <a:rPr lang="en-US" dirty="0" smtClean="0"/>
              <a:t>Utilize native plantings</a:t>
            </a:r>
          </a:p>
          <a:p>
            <a:r>
              <a:rPr lang="en-US" dirty="0" smtClean="0"/>
              <a:t>Inspections during </a:t>
            </a:r>
            <a:r>
              <a:rPr lang="en-US" dirty="0"/>
              <a:t>construction </a:t>
            </a:r>
            <a:r>
              <a:rPr lang="en-US" dirty="0" smtClean="0"/>
              <a:t>ensure the </a:t>
            </a:r>
            <a:r>
              <a:rPr lang="en-US" dirty="0"/>
              <a:t>infiltration practice is built in accordance </a:t>
            </a:r>
            <a:r>
              <a:rPr lang="en-US" dirty="0" smtClean="0"/>
              <a:t>with </a:t>
            </a:r>
            <a:r>
              <a:rPr lang="en-US" dirty="0"/>
              <a:t>approved </a:t>
            </a:r>
            <a:r>
              <a:rPr lang="en-US" dirty="0" smtClean="0"/>
              <a:t>standards </a:t>
            </a:r>
            <a:r>
              <a:rPr lang="en-US" dirty="0"/>
              <a:t>and </a:t>
            </a:r>
            <a:r>
              <a:rPr lang="en-US" dirty="0" smtClean="0"/>
              <a:t>specifications</a:t>
            </a:r>
          </a:p>
          <a:p>
            <a:pPr lvl="1"/>
            <a:r>
              <a:rPr lang="en-US" dirty="0" smtClean="0"/>
              <a:t>Use inspection form(s) – see </a:t>
            </a:r>
            <a:r>
              <a:rPr lang="en-US" dirty="0" smtClean="0">
                <a:hlinkClick r:id="rId2"/>
              </a:rPr>
              <a:t>link in manual</a:t>
            </a:r>
            <a:endParaRPr lang="en-US" dirty="0"/>
          </a:p>
        </p:txBody>
      </p:sp>
      <p:pic>
        <p:nvPicPr>
          <p:cNvPr id="8" name="Picture 7"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6"/>
          <a:stretch>
            <a:fillRect/>
          </a:stretch>
        </p:blipFill>
        <p:spPr>
          <a:xfrm>
            <a:off x="10313088" y="5553028"/>
            <a:ext cx="1219019" cy="1197033"/>
          </a:xfrm>
          <a:prstGeom prst="rect">
            <a:avLst/>
          </a:prstGeom>
        </p:spPr>
      </p:pic>
      <p:pic>
        <p:nvPicPr>
          <p:cNvPr id="13" name="Picture 12"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5388" y="601402"/>
            <a:ext cx="1268412" cy="853007"/>
          </a:xfrm>
          <a:prstGeom prst="rect">
            <a:avLst/>
          </a:prstGeom>
        </p:spPr>
      </p:pic>
    </p:spTree>
    <p:extLst>
      <p:ext uri="{BB962C8B-B14F-4D97-AF65-F5344CB8AC3E}">
        <p14:creationId xmlns:p14="http://schemas.microsoft.com/office/powerpoint/2010/main" val="191593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7441"/>
            <a:ext cx="10515600" cy="997148"/>
          </a:xfrm>
        </p:spPr>
        <p:txBody>
          <a:bodyPr/>
          <a:lstStyle/>
          <a:p>
            <a:r>
              <a:rPr lang="en-US" b="1" dirty="0" smtClean="0">
                <a:solidFill>
                  <a:schemeClr val="accent1"/>
                </a:solidFill>
              </a:rPr>
              <a:t>Post construction O &amp; M considerations</a:t>
            </a:r>
            <a:endParaRPr lang="en-US" b="1" dirty="0">
              <a:solidFill>
                <a:schemeClr val="accent1"/>
              </a:solidFill>
            </a:endParaRPr>
          </a:p>
        </p:txBody>
      </p:sp>
      <p:sp>
        <p:nvSpPr>
          <p:cNvPr id="3" name="Content Placeholder 2"/>
          <p:cNvSpPr>
            <a:spLocks noGrp="1"/>
          </p:cNvSpPr>
          <p:nvPr>
            <p:ph idx="1"/>
          </p:nvPr>
        </p:nvSpPr>
        <p:spPr>
          <a:xfrm>
            <a:off x="838200" y="941619"/>
            <a:ext cx="10515600" cy="4351338"/>
          </a:xfrm>
        </p:spPr>
        <p:txBody>
          <a:bodyPr/>
          <a:lstStyle/>
          <a:p>
            <a:r>
              <a:rPr lang="en-US" dirty="0" smtClean="0"/>
              <a:t>Maintenance plan includes</a:t>
            </a:r>
          </a:p>
          <a:p>
            <a:pPr lvl="1"/>
            <a:r>
              <a:rPr lang="en-US" dirty="0" smtClean="0"/>
              <a:t>Inspection and maintenance checklists</a:t>
            </a:r>
          </a:p>
          <a:p>
            <a:pPr lvl="1"/>
            <a:r>
              <a:rPr lang="en-US" dirty="0" smtClean="0"/>
              <a:t>Operating instructions for outlet component</a:t>
            </a:r>
          </a:p>
          <a:p>
            <a:pPr lvl="1"/>
            <a:r>
              <a:rPr lang="en-US" dirty="0" smtClean="0"/>
              <a:t>Vegetation maintenance schedule</a:t>
            </a:r>
          </a:p>
          <a:p>
            <a:r>
              <a:rPr lang="en-US" dirty="0" smtClean="0"/>
              <a:t>Have legally </a:t>
            </a:r>
            <a:r>
              <a:rPr lang="en-US" dirty="0"/>
              <a:t>binding and enforceable maintenance </a:t>
            </a:r>
            <a:r>
              <a:rPr lang="en-US" dirty="0" smtClean="0"/>
              <a:t>agreement</a:t>
            </a:r>
          </a:p>
          <a:p>
            <a:r>
              <a:rPr lang="en-US" dirty="0" smtClean="0"/>
              <a:t>Adequate access</a:t>
            </a:r>
          </a:p>
          <a:p>
            <a:r>
              <a:rPr lang="en-US" dirty="0" smtClean="0"/>
              <a:t>Avoid compaction</a:t>
            </a:r>
          </a:p>
          <a:p>
            <a:r>
              <a:rPr lang="en-US" dirty="0" smtClean="0"/>
              <a:t>Snow management</a:t>
            </a:r>
          </a:p>
          <a:p>
            <a:r>
              <a:rPr lang="en-US" dirty="0" smtClean="0"/>
              <a:t>Maintenance activities and schedule</a:t>
            </a:r>
            <a:endParaRPr lang="en-US"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2" name="Picture 11" descr="ICCS di MALEO – » Blog Archive aggiornato - ICCS di MALEO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0188" y="515115"/>
            <a:ext cx="1268412" cy="853007"/>
          </a:xfrm>
          <a:prstGeom prst="rect">
            <a:avLst/>
          </a:prstGeom>
        </p:spPr>
      </p:pic>
    </p:spTree>
    <p:extLst>
      <p:ext uri="{BB962C8B-B14F-4D97-AF65-F5344CB8AC3E}">
        <p14:creationId xmlns:p14="http://schemas.microsoft.com/office/powerpoint/2010/main" val="116520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14110"/>
            <a:ext cx="10515600" cy="887402"/>
          </a:xfrm>
        </p:spPr>
        <p:txBody>
          <a:bodyPr/>
          <a:lstStyle/>
          <a:p>
            <a:r>
              <a:rPr lang="en-US" b="1" dirty="0" smtClean="0">
                <a:solidFill>
                  <a:schemeClr val="accent1"/>
                </a:solidFill>
              </a:rPr>
              <a:t>Typical Maintenance Regime</a:t>
            </a:r>
            <a:endParaRPr lang="en-US" b="1" dirty="0">
              <a:solidFill>
                <a:schemeClr val="accent1"/>
              </a:solidFill>
            </a:endParaRPr>
          </a:p>
        </p:txBody>
      </p:sp>
      <p:sp>
        <p:nvSpPr>
          <p:cNvPr id="4" name="Content Placeholder 3"/>
          <p:cNvSpPr>
            <a:spLocks noGrp="1"/>
          </p:cNvSpPr>
          <p:nvPr>
            <p:ph idx="1"/>
          </p:nvPr>
        </p:nvSpPr>
        <p:spPr>
          <a:xfrm>
            <a:off x="838200" y="1036239"/>
            <a:ext cx="10515600" cy="4351338"/>
          </a:xfrm>
        </p:spPr>
        <p:txBody>
          <a:bodyPr>
            <a:normAutofit lnSpcReduction="10000"/>
          </a:bodyPr>
          <a:lstStyle/>
          <a:p>
            <a:r>
              <a:rPr lang="en-US" dirty="0" smtClean="0"/>
              <a:t>If vegetated, water first year after planting</a:t>
            </a:r>
          </a:p>
          <a:p>
            <a:r>
              <a:rPr lang="en-US" dirty="0" smtClean="0"/>
              <a:t>As needed</a:t>
            </a:r>
          </a:p>
          <a:p>
            <a:pPr lvl="1"/>
            <a:r>
              <a:rPr lang="en-US" dirty="0" smtClean="0"/>
              <a:t>Prune and weed</a:t>
            </a:r>
          </a:p>
          <a:p>
            <a:pPr lvl="1"/>
            <a:r>
              <a:rPr lang="en-US" dirty="0" smtClean="0"/>
              <a:t>Stabilize/replace mulch and/or vegetation</a:t>
            </a:r>
          </a:p>
          <a:p>
            <a:pPr lvl="1"/>
            <a:r>
              <a:rPr lang="en-US" dirty="0" smtClean="0"/>
              <a:t>Remove trash/debris</a:t>
            </a:r>
          </a:p>
          <a:p>
            <a:pPr lvl="1"/>
            <a:r>
              <a:rPr lang="en-US" dirty="0" smtClean="0"/>
              <a:t>Mow filter strip</a:t>
            </a:r>
          </a:p>
          <a:p>
            <a:r>
              <a:rPr lang="en-US" dirty="0" smtClean="0"/>
              <a:t>Semi-annually</a:t>
            </a:r>
          </a:p>
          <a:p>
            <a:pPr lvl="1"/>
            <a:r>
              <a:rPr lang="en-US" dirty="0" smtClean="0"/>
              <a:t>Inspect inflow, pretreatment systems, and filter strip</a:t>
            </a:r>
          </a:p>
          <a:p>
            <a:pPr lvl="1"/>
            <a:r>
              <a:rPr lang="en-US" dirty="0"/>
              <a:t>R</a:t>
            </a:r>
            <a:r>
              <a:rPr lang="en-US" dirty="0" smtClean="0"/>
              <a:t>emove/replace vegetation as needed</a:t>
            </a:r>
          </a:p>
          <a:p>
            <a:r>
              <a:rPr lang="en-US" dirty="0" smtClean="0"/>
              <a:t>Manual provides more detailed guidance on each of these, including estimated hours to perform maintenance activities </a:t>
            </a: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2050" name="Picture 2" descr="photo o filter str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4424" y="1259994"/>
            <a:ext cx="3544554" cy="26584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CS di MALEO – » Blog Archive aggiornato - ICCS di MALEO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2965" y="147816"/>
            <a:ext cx="1268412" cy="853007"/>
          </a:xfrm>
          <a:prstGeom prst="rect">
            <a:avLst/>
          </a:prstGeom>
        </p:spPr>
      </p:pic>
    </p:spTree>
    <p:extLst>
      <p:ext uri="{BB962C8B-B14F-4D97-AF65-F5344CB8AC3E}">
        <p14:creationId xmlns:p14="http://schemas.microsoft.com/office/powerpoint/2010/main" val="18632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129" y="176867"/>
            <a:ext cx="10515600" cy="997510"/>
          </a:xfrm>
        </p:spPr>
        <p:txBody>
          <a:bodyPr/>
          <a:lstStyle/>
          <a:p>
            <a:r>
              <a:rPr lang="en-US" b="1" dirty="0" smtClean="0"/>
              <a:t>Typical maintenance problems and activities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3" name="Picture 2"/>
          <p:cNvPicPr>
            <a:picLocks noChangeAspect="1"/>
          </p:cNvPicPr>
          <p:nvPr/>
        </p:nvPicPr>
        <p:blipFill rotWithShape="1">
          <a:blip r:embed="rId6"/>
          <a:srcRect l="58897" t="34444" r="5393" b="23203"/>
          <a:stretch/>
        </p:blipFill>
        <p:spPr>
          <a:xfrm>
            <a:off x="210667" y="1268997"/>
            <a:ext cx="11772548" cy="3926876"/>
          </a:xfrm>
          <a:prstGeom prst="rect">
            <a:avLst/>
          </a:prstGeom>
        </p:spPr>
      </p:pic>
      <p:pic>
        <p:nvPicPr>
          <p:cNvPr id="12" name="Picture 11"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597" y="82247"/>
            <a:ext cx="953660" cy="953660"/>
          </a:xfrm>
          <a:prstGeom prst="rect">
            <a:avLst/>
          </a:prstGeom>
        </p:spPr>
      </p:pic>
    </p:spTree>
    <p:extLst>
      <p:ext uri="{BB962C8B-B14F-4D97-AF65-F5344CB8AC3E}">
        <p14:creationId xmlns:p14="http://schemas.microsoft.com/office/powerpoint/2010/main" val="733162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34" y="141007"/>
            <a:ext cx="10515600" cy="1325563"/>
          </a:xfrm>
        </p:spPr>
        <p:txBody>
          <a:bodyPr/>
          <a:lstStyle/>
          <a:p>
            <a:r>
              <a:rPr lang="en-US" b="1" dirty="0" smtClean="0">
                <a:solidFill>
                  <a:schemeClr val="accent1"/>
                </a:solidFill>
              </a:rPr>
              <a:t>Example list of standards in a Maintenance Agreement (vegetated system)</a:t>
            </a:r>
            <a:endParaRPr lang="en-US" b="1" dirty="0">
              <a:solidFill>
                <a:schemeClr val="accent1"/>
              </a:solidFill>
            </a:endParaRPr>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sp>
        <p:nvSpPr>
          <p:cNvPr id="3" name="Rectangle 2"/>
          <p:cNvSpPr/>
          <p:nvPr/>
        </p:nvSpPr>
        <p:spPr>
          <a:xfrm>
            <a:off x="80683" y="1466570"/>
            <a:ext cx="11985812" cy="3970318"/>
          </a:xfrm>
          <a:prstGeom prst="rect">
            <a:avLst/>
          </a:prstGeom>
        </p:spPr>
        <p:txBody>
          <a:bodyPr wrap="square">
            <a:spAutoFit/>
          </a:bodyPr>
          <a:lstStyle/>
          <a:p>
            <a:pPr marL="342900" indent="-342900">
              <a:buFont typeface="+mj-lt"/>
              <a:buAutoNum type="arabicParenR"/>
            </a:pPr>
            <a:r>
              <a:rPr lang="en-US" dirty="0"/>
              <a:t>Plants shall be watered daily for two weeks after the garden installation is complete.</a:t>
            </a:r>
          </a:p>
          <a:p>
            <a:pPr marL="342900" indent="-342900">
              <a:buFont typeface="+mj-lt"/>
              <a:buAutoNum type="arabicParenR"/>
            </a:pPr>
            <a:r>
              <a:rPr lang="en-US" dirty="0"/>
              <a:t>In the first year, rainwater gardens require vigilant weeding and should be weeded monthly. The need for weeding will decrease as plants become established.</a:t>
            </a:r>
          </a:p>
          <a:p>
            <a:pPr marL="342900" indent="-342900">
              <a:buFont typeface="+mj-lt"/>
              <a:buAutoNum type="arabicParenR"/>
            </a:pPr>
            <a:r>
              <a:rPr lang="en-US" dirty="0"/>
              <a:t>Dead plant material and garbage or other debris shall be removed from the rain garden.</a:t>
            </a:r>
          </a:p>
          <a:p>
            <a:pPr marL="342900" indent="-342900">
              <a:buFont typeface="+mj-lt"/>
              <a:buAutoNum type="arabicParenR"/>
            </a:pPr>
            <a:r>
              <a:rPr lang="en-US" dirty="0"/>
              <a:t>Areas devoid of mulch shall be re-mulched on an annual basis.</a:t>
            </a:r>
          </a:p>
          <a:p>
            <a:pPr marL="342900" indent="-342900">
              <a:buFont typeface="+mj-lt"/>
              <a:buAutoNum type="arabicParenR"/>
            </a:pPr>
            <a:r>
              <a:rPr lang="en-US" dirty="0"/>
              <a:t>The rainwater garden shall be inspected annually for sediment trapped in the pretreatment area and in the garden itself. If possible, accumulated sediment should be removed.</a:t>
            </a:r>
          </a:p>
          <a:p>
            <a:pPr marL="342900" indent="-342900">
              <a:buFont typeface="+mj-lt"/>
              <a:buAutoNum type="arabicParenR"/>
            </a:pPr>
            <a:r>
              <a:rPr lang="en-US" dirty="0"/>
              <a:t>Shrubs shall be pruned as necessary to keep a neat appearance.</a:t>
            </a:r>
          </a:p>
          <a:p>
            <a:pPr marL="342900" indent="-342900">
              <a:buFont typeface="+mj-lt"/>
              <a:buAutoNum type="arabicParenR"/>
            </a:pPr>
            <a:r>
              <a:rPr lang="en-US" dirty="0"/>
              <a:t>Plants that do not survive shall be removed and replanted.</a:t>
            </a:r>
          </a:p>
          <a:p>
            <a:pPr marL="342900" indent="-342900">
              <a:buFont typeface="+mj-lt"/>
              <a:buAutoNum type="arabicParenR"/>
            </a:pPr>
            <a:r>
              <a:rPr lang="en-US" dirty="0"/>
              <a:t>Side slopes must be inspected for erosion and the formation of rills or gullies at least annually and erosion problems must be corrected immediately.</a:t>
            </a:r>
          </a:p>
          <a:p>
            <a:pPr marL="342900" indent="-342900">
              <a:buFont typeface="+mj-lt"/>
              <a:buAutoNum type="arabicParenR"/>
            </a:pPr>
            <a:r>
              <a:rPr lang="en-US" dirty="0"/>
              <a:t>If gardens are properly planned and designed (protected from sediment and compaction and incorporating a sufficient turf pretreatment area), a rainwater basin is likely to retain its effectiveness for well over 20 years. After that time, inspection will reveal whether sedimentation warrants scraping out the basin and replanting it (possibly with salvaged plants).</a:t>
            </a:r>
          </a:p>
        </p:txBody>
      </p:sp>
      <p:pic>
        <p:nvPicPr>
          <p:cNvPr id="12" name="Picture 11" descr="File:New icon shiny badg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8504" y="523670"/>
            <a:ext cx="953660" cy="953660"/>
          </a:xfrm>
          <a:prstGeom prst="rect">
            <a:avLst/>
          </a:prstGeom>
        </p:spPr>
      </p:pic>
    </p:spTree>
    <p:extLst>
      <p:ext uri="{BB962C8B-B14F-4D97-AF65-F5344CB8AC3E}">
        <p14:creationId xmlns:p14="http://schemas.microsoft.com/office/powerpoint/2010/main" val="2878286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Polls</a:t>
            </a:r>
            <a:endParaRPr lang="en-US" b="1" dirty="0"/>
          </a:p>
        </p:txBody>
      </p:sp>
      <p:sp>
        <p:nvSpPr>
          <p:cNvPr id="8" name="Content Placeholder 7"/>
          <p:cNvSpPr>
            <a:spLocks noGrp="1"/>
          </p:cNvSpPr>
          <p:nvPr>
            <p:ph idx="1"/>
          </p:nvPr>
        </p:nvSpPr>
        <p:spPr/>
        <p:txBody>
          <a:bodyPr/>
          <a:lstStyle/>
          <a:p>
            <a:r>
              <a:rPr lang="en-US" dirty="0" smtClean="0"/>
              <a:t>We are not doing polls during this webinar but will in the future</a:t>
            </a:r>
          </a:p>
          <a:p>
            <a:r>
              <a:rPr lang="en-US" dirty="0" smtClean="0"/>
              <a:t>We will send a survey after the webinar to attendees asking four questions</a:t>
            </a:r>
          </a:p>
          <a:p>
            <a:pPr lvl="1"/>
            <a:r>
              <a:rPr lang="en-US" dirty="0" smtClean="0"/>
              <a:t>Who you work for</a:t>
            </a:r>
          </a:p>
          <a:p>
            <a:pPr lvl="1"/>
            <a:r>
              <a:rPr lang="en-US" dirty="0" smtClean="0"/>
              <a:t>How often you use the manual</a:t>
            </a:r>
          </a:p>
          <a:p>
            <a:pPr lvl="1"/>
            <a:r>
              <a:rPr lang="en-US" dirty="0" smtClean="0"/>
              <a:t>Interest in MIDS calculator workshops</a:t>
            </a:r>
          </a:p>
          <a:p>
            <a:pPr lvl="1"/>
            <a:r>
              <a:rPr lang="en-US" dirty="0" smtClean="0"/>
              <a:t>How this webinar went</a:t>
            </a:r>
            <a:endParaRPr lang="en-US" dirty="0"/>
          </a:p>
        </p:txBody>
      </p:sp>
      <p:pic>
        <p:nvPicPr>
          <p:cNvPr id="3" name="Picture 2"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2500" y="5789311"/>
            <a:ext cx="3279828" cy="712206"/>
            <a:chOff x="354564" y="331236"/>
            <a:chExt cx="3928187" cy="1027338"/>
          </a:xfrm>
        </p:grpSpPr>
        <p:sp>
          <p:nvSpPr>
            <p:cNvPr id="5" name="Rectangle 4"/>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007663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365125"/>
            <a:ext cx="11084859" cy="1325563"/>
          </a:xfrm>
        </p:spPr>
        <p:txBody>
          <a:bodyPr>
            <a:normAutofit/>
          </a:bodyPr>
          <a:lstStyle/>
          <a:p>
            <a:r>
              <a:rPr lang="en-US" b="1" dirty="0">
                <a:solidFill>
                  <a:schemeClr val="accent1"/>
                </a:solidFill>
              </a:rPr>
              <a:t>Understanding and interpreting soils and soil boring reports for infiltration </a:t>
            </a:r>
            <a:r>
              <a:rPr lang="en-US" b="1" dirty="0" smtClean="0">
                <a:solidFill>
                  <a:schemeClr val="accent1"/>
                </a:solidFill>
              </a:rPr>
              <a:t>BMPs</a:t>
            </a:r>
            <a:endParaRPr lang="en-US" dirty="0">
              <a:solidFill>
                <a:schemeClr val="accent1"/>
              </a:solidFill>
            </a:endParaRPr>
          </a:p>
        </p:txBody>
      </p:sp>
      <p:sp>
        <p:nvSpPr>
          <p:cNvPr id="3" name="Content Placeholder 2"/>
          <p:cNvSpPr>
            <a:spLocks noGrp="1"/>
          </p:cNvSpPr>
          <p:nvPr>
            <p:ph idx="1"/>
          </p:nvPr>
        </p:nvSpPr>
        <p:spPr>
          <a:xfrm>
            <a:off x="358588" y="1825625"/>
            <a:ext cx="8444753" cy="4351338"/>
          </a:xfrm>
        </p:spPr>
        <p:txBody>
          <a:bodyPr/>
          <a:lstStyle/>
          <a:p>
            <a:pPr marL="0" indent="0">
              <a:buNone/>
            </a:pPr>
            <a:r>
              <a:rPr lang="en-US" dirty="0"/>
              <a:t>Objectives for collecting soil borings for </a:t>
            </a:r>
            <a:r>
              <a:rPr lang="en-US" dirty="0" err="1"/>
              <a:t>stormwater</a:t>
            </a:r>
            <a:r>
              <a:rPr lang="en-US" dirty="0"/>
              <a:t> infiltration practices differ from objectives for collecting borings for structural engineering purposes. Identification of low permeability or restrictive layers in soil are critical to proper design and construction of infiltration </a:t>
            </a:r>
            <a:r>
              <a:rPr lang="en-US" dirty="0" smtClean="0"/>
              <a:t>practices.</a:t>
            </a:r>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pic>
        <p:nvPicPr>
          <p:cNvPr id="9" name="Picture 8"/>
          <p:cNvPicPr>
            <a:picLocks noChangeAspect="1"/>
          </p:cNvPicPr>
          <p:nvPr/>
        </p:nvPicPr>
        <p:blipFill rotWithShape="1">
          <a:blip r:embed="rId6"/>
          <a:srcRect l="52598" t="36710" r="40686" b="30262"/>
          <a:stretch/>
        </p:blipFill>
        <p:spPr>
          <a:xfrm>
            <a:off x="9261041" y="1371600"/>
            <a:ext cx="2456329" cy="3397624"/>
          </a:xfrm>
          <a:prstGeom prst="rect">
            <a:avLst/>
          </a:prstGeom>
        </p:spPr>
      </p:pic>
      <p:sp>
        <p:nvSpPr>
          <p:cNvPr id="10" name="Rectangle 9"/>
          <p:cNvSpPr/>
          <p:nvPr/>
        </p:nvSpPr>
        <p:spPr>
          <a:xfrm>
            <a:off x="9261041" y="4769223"/>
            <a:ext cx="2456329" cy="646331"/>
          </a:xfrm>
          <a:prstGeom prst="rect">
            <a:avLst/>
          </a:prstGeom>
        </p:spPr>
        <p:txBody>
          <a:bodyPr wrap="square">
            <a:spAutoFit/>
          </a:bodyPr>
          <a:lstStyle/>
          <a:p>
            <a:r>
              <a:rPr lang="en-US" dirty="0" smtClean="0"/>
              <a:t>Source: Gembloux </a:t>
            </a:r>
            <a:r>
              <a:rPr lang="en-US" dirty="0"/>
              <a:t>Agro-Bio Tech</a:t>
            </a:r>
          </a:p>
        </p:txBody>
      </p:sp>
      <p:pic>
        <p:nvPicPr>
          <p:cNvPr id="12" name="Picture 11" descr="File:New icon shiny badge.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76970" y="230188"/>
            <a:ext cx="953660" cy="953660"/>
          </a:xfrm>
          <a:prstGeom prst="rect">
            <a:avLst/>
          </a:prstGeom>
        </p:spPr>
      </p:pic>
    </p:spTree>
    <p:extLst>
      <p:ext uri="{BB962C8B-B14F-4D97-AF65-F5344CB8AC3E}">
        <p14:creationId xmlns:p14="http://schemas.microsoft.com/office/powerpoint/2010/main" val="3044191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97" y="331215"/>
            <a:ext cx="10515600" cy="1325563"/>
          </a:xfrm>
        </p:spPr>
        <p:txBody>
          <a:bodyPr/>
          <a:lstStyle/>
          <a:p>
            <a:r>
              <a:rPr lang="en-US" b="1" dirty="0" smtClean="0"/>
              <a:t>Recommended number of borings</a:t>
            </a:r>
            <a:endParaRPr lang="en-US" b="1" dirty="0"/>
          </a:p>
        </p:txBody>
      </p:sp>
      <p:pic>
        <p:nvPicPr>
          <p:cNvPr id="7" name="Picture 6"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2500" y="5789311"/>
            <a:ext cx="3279828" cy="712206"/>
            <a:chOff x="354564" y="331236"/>
            <a:chExt cx="3928187" cy="1027338"/>
          </a:xfrm>
        </p:grpSpPr>
        <p:sp>
          <p:nvSpPr>
            <p:cNvPr id="9" name="Rectangle 8"/>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p:cNvPicPr>
            <a:picLocks noChangeAspect="1"/>
          </p:cNvPicPr>
          <p:nvPr/>
        </p:nvPicPr>
        <p:blipFill>
          <a:blip r:embed="rId5"/>
          <a:stretch>
            <a:fillRect/>
          </a:stretch>
        </p:blipFill>
        <p:spPr>
          <a:xfrm>
            <a:off x="10313088" y="5553028"/>
            <a:ext cx="1219019" cy="1197033"/>
          </a:xfrm>
          <a:prstGeom prst="rect">
            <a:avLst/>
          </a:prstGeom>
        </p:spPr>
      </p:pic>
      <p:pic>
        <p:nvPicPr>
          <p:cNvPr id="12" name="Picture 11"/>
          <p:cNvPicPr>
            <a:picLocks noChangeAspect="1"/>
          </p:cNvPicPr>
          <p:nvPr/>
        </p:nvPicPr>
        <p:blipFill rotWithShape="1">
          <a:blip r:embed="rId6"/>
          <a:srcRect l="58866" t="49259" r="19722" b="34938"/>
          <a:stretch/>
        </p:blipFill>
        <p:spPr>
          <a:xfrm>
            <a:off x="257908" y="2162250"/>
            <a:ext cx="8522909" cy="1769079"/>
          </a:xfrm>
          <a:prstGeom prst="rect">
            <a:avLst/>
          </a:prstGeom>
        </p:spPr>
      </p:pic>
      <p:pic>
        <p:nvPicPr>
          <p:cNvPr id="3076" name="Picture 4" descr="image of soil sam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0515" y="1284263"/>
            <a:ext cx="2857500" cy="1876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4123" y="4288484"/>
            <a:ext cx="10699262" cy="646331"/>
          </a:xfrm>
          <a:prstGeom prst="rect">
            <a:avLst/>
          </a:prstGeom>
        </p:spPr>
        <p:txBody>
          <a:bodyPr wrap="square">
            <a:spAutoFit/>
          </a:bodyPr>
          <a:lstStyle/>
          <a:p>
            <a:r>
              <a:rPr lang="en-US" baseline="30000" dirty="0" smtClean="0"/>
              <a:t>1 </a:t>
            </a:r>
            <a:r>
              <a:rPr lang="en-US" dirty="0" smtClean="0"/>
              <a:t>an </a:t>
            </a:r>
            <a:r>
              <a:rPr lang="en-US" dirty="0"/>
              <a:t>additional soil boring or pit should be completed for each additional 2,500 ft</a:t>
            </a:r>
            <a:r>
              <a:rPr lang="en-US" baseline="30000" dirty="0"/>
              <a:t>2</a:t>
            </a:r>
            <a:r>
              <a:rPr lang="en-US" dirty="0"/>
              <a:t> above 12,500 ft</a:t>
            </a:r>
            <a:r>
              <a:rPr lang="en-US" baseline="30000" dirty="0"/>
              <a:t>2</a:t>
            </a:r>
            <a:r>
              <a:rPr lang="en-US" dirty="0"/>
              <a:t/>
            </a:r>
            <a:br>
              <a:rPr lang="en-US" dirty="0"/>
            </a:br>
            <a:r>
              <a:rPr lang="en-US" baseline="30000" dirty="0" smtClean="0"/>
              <a:t>2 </a:t>
            </a:r>
            <a:r>
              <a:rPr lang="en-US" dirty="0" smtClean="0"/>
              <a:t>an </a:t>
            </a:r>
            <a:r>
              <a:rPr lang="en-US" dirty="0"/>
              <a:t>additional five </a:t>
            </a:r>
            <a:r>
              <a:rPr lang="en-US" dirty="0" err="1"/>
              <a:t>permeameter</a:t>
            </a:r>
            <a:r>
              <a:rPr lang="en-US" dirty="0"/>
              <a:t> tests should be completed for each additional 5,000 ft</a:t>
            </a:r>
            <a:r>
              <a:rPr lang="en-US" baseline="30000" dirty="0"/>
              <a:t>2</a:t>
            </a:r>
            <a:r>
              <a:rPr lang="en-US" dirty="0"/>
              <a:t> above 15,000 ft</a:t>
            </a:r>
            <a:r>
              <a:rPr lang="en-US" baseline="30000" dirty="0"/>
              <a:t>2</a:t>
            </a:r>
            <a:r>
              <a:rPr lang="en-US" dirty="0"/>
              <a:t> </a:t>
            </a:r>
          </a:p>
        </p:txBody>
      </p:sp>
    </p:spTree>
    <p:extLst>
      <p:ext uri="{BB962C8B-B14F-4D97-AF65-F5344CB8AC3E}">
        <p14:creationId xmlns:p14="http://schemas.microsoft.com/office/powerpoint/2010/main" val="29736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164" y="115909"/>
            <a:ext cx="10515600" cy="958778"/>
          </a:xfrm>
        </p:spPr>
        <p:txBody>
          <a:bodyPr/>
          <a:lstStyle/>
          <a:p>
            <a:r>
              <a:rPr lang="en-US" b="1" dirty="0" smtClean="0">
                <a:solidFill>
                  <a:schemeClr val="accent1"/>
                </a:solidFill>
              </a:rPr>
              <a:t>Types of soil sample collection methods</a:t>
            </a:r>
            <a:endParaRPr lang="en-US" b="1" dirty="0">
              <a:solidFill>
                <a:schemeClr val="accent1"/>
              </a:solidFill>
            </a:endParaRPr>
          </a:p>
        </p:txBody>
      </p:sp>
      <p:sp>
        <p:nvSpPr>
          <p:cNvPr id="3" name="Content Placeholder 2"/>
          <p:cNvSpPr>
            <a:spLocks noGrp="1"/>
          </p:cNvSpPr>
          <p:nvPr>
            <p:ph idx="1"/>
          </p:nvPr>
        </p:nvSpPr>
        <p:spPr>
          <a:xfrm>
            <a:off x="542500" y="1074687"/>
            <a:ext cx="10515600" cy="4708493"/>
          </a:xfrm>
        </p:spPr>
        <p:txBody>
          <a:bodyPr/>
          <a:lstStyle/>
          <a:p>
            <a:r>
              <a:rPr lang="en-US" dirty="0"/>
              <a:t>Soil probe</a:t>
            </a:r>
          </a:p>
          <a:p>
            <a:r>
              <a:rPr lang="en-US" dirty="0"/>
              <a:t>Hand held or machine auger</a:t>
            </a:r>
          </a:p>
          <a:p>
            <a:r>
              <a:rPr lang="en-US" dirty="0"/>
              <a:t>Excavation test pit or trench</a:t>
            </a:r>
          </a:p>
          <a:p>
            <a:r>
              <a:rPr lang="en-US" dirty="0"/>
              <a:t>Direct push technology (DPT)</a:t>
            </a:r>
          </a:p>
          <a:p>
            <a:r>
              <a:rPr lang="en-US" dirty="0" err="1"/>
              <a:t>Rotosonic</a:t>
            </a:r>
            <a:r>
              <a:rPr lang="en-US" dirty="0"/>
              <a:t> drilling</a:t>
            </a:r>
          </a:p>
          <a:p>
            <a:r>
              <a:rPr lang="en-US" dirty="0"/>
              <a:t>Soil boring (hollow stem auger or HSA method</a:t>
            </a:r>
            <a:r>
              <a:rPr lang="en-US" dirty="0" smtClean="0"/>
              <a:t>)</a:t>
            </a:r>
            <a:endParaRPr lang="en-US" dirty="0"/>
          </a:p>
          <a:p>
            <a:endParaRPr lang="en-US" dirty="0"/>
          </a:p>
          <a:p>
            <a:pPr marL="0" indent="0">
              <a:buNone/>
            </a:pPr>
            <a:r>
              <a:rPr lang="en-US" dirty="0" smtClean="0">
                <a:hlinkClick r:id="rId2"/>
              </a:rPr>
              <a:t>Link to table</a:t>
            </a:r>
            <a:endParaRPr lang="en-US" dirty="0"/>
          </a:p>
        </p:txBody>
      </p:sp>
      <p:pic>
        <p:nvPicPr>
          <p:cNvPr id="4" name="Picture 3"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6"/>
          <a:stretch>
            <a:fillRect/>
          </a:stretch>
        </p:blipFill>
        <p:spPr>
          <a:xfrm>
            <a:off x="10313088" y="5553028"/>
            <a:ext cx="1219019" cy="1197033"/>
          </a:xfrm>
          <a:prstGeom prst="rect">
            <a:avLst/>
          </a:prstGeom>
        </p:spPr>
      </p:pic>
      <p:pic>
        <p:nvPicPr>
          <p:cNvPr id="9" name="Picture 2" descr="image of sampling ri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4338" y="966035"/>
            <a:ext cx="2857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396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7402"/>
          </a:xfrm>
        </p:spPr>
        <p:txBody>
          <a:bodyPr/>
          <a:lstStyle/>
          <a:p>
            <a:r>
              <a:rPr lang="en-US" b="1" dirty="0" smtClean="0">
                <a:solidFill>
                  <a:schemeClr val="accent1"/>
                </a:solidFill>
              </a:rPr>
              <a:t>Disturbed vs. Undisturbed soil samples</a:t>
            </a:r>
            <a:endParaRPr lang="en-US" b="1" dirty="0">
              <a:solidFill>
                <a:schemeClr val="accent1"/>
              </a:solidFill>
            </a:endParaRPr>
          </a:p>
        </p:txBody>
      </p:sp>
      <p:sp>
        <p:nvSpPr>
          <p:cNvPr id="3" name="Content Placeholder 2"/>
          <p:cNvSpPr>
            <a:spLocks noGrp="1"/>
          </p:cNvSpPr>
          <p:nvPr>
            <p:ph idx="1"/>
          </p:nvPr>
        </p:nvSpPr>
        <p:spPr>
          <a:xfrm>
            <a:off x="945777" y="1330034"/>
            <a:ext cx="10515600" cy="4351338"/>
          </a:xfrm>
        </p:spPr>
        <p:txBody>
          <a:bodyPr/>
          <a:lstStyle/>
          <a:p>
            <a:r>
              <a:rPr lang="en-US" dirty="0"/>
              <a:t>A disturbed sample does not retain the in-situ structure of the soil. These types of samples can be used for classification tests such as the grain size </a:t>
            </a:r>
            <a:r>
              <a:rPr lang="en-US" dirty="0" smtClean="0"/>
              <a:t>analysis. Includes bulk samples, split-spoon samples, and continuous sampling methods.</a:t>
            </a:r>
          </a:p>
          <a:p>
            <a:r>
              <a:rPr lang="en-US" dirty="0"/>
              <a:t>Undisturbed samples are recovered completely intact and the in-situ structure and stresses are not modified in any way during collection. Samplers used to collect relatively undisturbed samples include Thin-wall, Modified California, Piston, and Pitcher. Undisturbed samples are generally not collected when trying to determine infiltration potential at a site as they do not allow collection of blow counts.</a:t>
            </a:r>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29142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30650"/>
            <a:ext cx="10515600" cy="779463"/>
          </a:xfrm>
        </p:spPr>
        <p:txBody>
          <a:bodyPr/>
          <a:lstStyle/>
          <a:p>
            <a:r>
              <a:rPr lang="en-US" b="1" dirty="0" smtClean="0">
                <a:solidFill>
                  <a:schemeClr val="accent1"/>
                </a:solidFill>
              </a:rPr>
              <a:t>Drilling guidance</a:t>
            </a:r>
            <a:endParaRPr lang="en-US" b="1" dirty="0">
              <a:solidFill>
                <a:schemeClr val="accent1"/>
              </a:solidFill>
            </a:endParaRPr>
          </a:p>
        </p:txBody>
      </p:sp>
      <p:sp>
        <p:nvSpPr>
          <p:cNvPr id="10" name="Content Placeholder 9"/>
          <p:cNvSpPr>
            <a:spLocks noGrp="1"/>
          </p:cNvSpPr>
          <p:nvPr>
            <p:ph idx="1"/>
          </p:nvPr>
        </p:nvSpPr>
        <p:spPr>
          <a:xfrm>
            <a:off x="304800" y="1144588"/>
            <a:ext cx="11627224" cy="4205881"/>
          </a:xfrm>
        </p:spPr>
        <p:txBody>
          <a:bodyPr>
            <a:normAutofit fontScale="62500" lnSpcReduction="20000"/>
          </a:bodyPr>
          <a:lstStyle/>
          <a:p>
            <a:r>
              <a:rPr lang="en-US" dirty="0"/>
              <a:t>If recovery in a split-spoon sample is less than six inches, drill two feet deeper and perform another split-spoon sample.</a:t>
            </a:r>
          </a:p>
          <a:p>
            <a:r>
              <a:rPr lang="en-US" dirty="0"/>
              <a:t>If a confining layer is found, or there is low recovery in a split-spoon, reduce sampling intervals to every two feet. Record the presence of the most restrictive layer, even if that material is not the most abundant in the split-spoon sample.</a:t>
            </a:r>
          </a:p>
          <a:p>
            <a:r>
              <a:rPr lang="en-US" dirty="0"/>
              <a:t>If low recovery is encountered, explain in the field notes why the driller thinks this is happening (i.e. gravel in the shoe of the split-spoon)</a:t>
            </a:r>
          </a:p>
          <a:p>
            <a:r>
              <a:rPr lang="en-US" dirty="0"/>
              <a:t>Blow counts or “N” values found during a Standard Penetration Test (SPT) are critical to determining the presence of restrictive </a:t>
            </a:r>
            <a:r>
              <a:rPr lang="en-US" dirty="0" smtClean="0"/>
              <a:t>layers.</a:t>
            </a:r>
          </a:p>
          <a:p>
            <a:r>
              <a:rPr lang="en-US" dirty="0" smtClean="0"/>
              <a:t>If </a:t>
            </a:r>
            <a:r>
              <a:rPr lang="en-US" dirty="0"/>
              <a:t>soil boring auger refusal is encountered prior to depth desired, offset approximately five feet from initial borehole, blind -drill (continuous drilling without soil sampling) to refusal depth, and continue drilling/sampling from that point. Note there will be an additional cost associate with the offset and blind drill. If the second attempt results in the same refusal as the first, the driller should call the engineer to inquire about next steps immediately, prior to leaving the site. During that call, ask drillers to describe why they think refusal has been met and, if necessary to drill deeper, discuss alternative drilling methods or an additional offset.</a:t>
            </a:r>
          </a:p>
          <a:p>
            <a:r>
              <a:rPr lang="en-US" dirty="0"/>
              <a:t>Ask the driller to include soil type, recovery, blow counts, and presence of water in their field logs, and request a copy of their field logs.</a:t>
            </a:r>
          </a:p>
          <a:p>
            <a:r>
              <a:rPr lang="en-US" dirty="0"/>
              <a:t>It is highly recommended that the drillers use a standard form (attached). If they do not use a standard form, request to see their form prior to drilling and suggest modifications as necessary</a:t>
            </a:r>
            <a:r>
              <a:rPr lang="en-US" dirty="0" smtClean="0"/>
              <a:t>.</a:t>
            </a:r>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356422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042"/>
            <a:ext cx="5804647" cy="4442852"/>
          </a:xfrm>
        </p:spPr>
        <p:txBody>
          <a:bodyPr/>
          <a:lstStyle/>
          <a:p>
            <a:r>
              <a:rPr lang="en-US" b="1" dirty="0" smtClean="0"/>
              <a:t>Information to include on a boring log</a:t>
            </a:r>
            <a:br>
              <a:rPr lang="en-US" b="1" dirty="0" smtClean="0"/>
            </a:br>
            <a:r>
              <a:rPr lang="en-US" dirty="0"/>
              <a:t/>
            </a:r>
            <a:br>
              <a:rPr lang="en-US" dirty="0"/>
            </a:br>
            <a:r>
              <a:rPr lang="en-US" sz="3200" dirty="0" smtClean="0">
                <a:hlinkClick r:id="rId2"/>
              </a:rPr>
              <a:t>link to table</a:t>
            </a:r>
            <a:r>
              <a:rPr lang="en-US" sz="3200" dirty="0" smtClean="0"/>
              <a:t/>
            </a:r>
            <a:br>
              <a:rPr lang="en-US" sz="3200" dirty="0" smtClean="0"/>
            </a:br>
            <a:r>
              <a:rPr lang="en-US" sz="3200" dirty="0"/>
              <a:t/>
            </a:r>
            <a:br>
              <a:rPr lang="en-US" sz="3200" dirty="0"/>
            </a:br>
            <a:r>
              <a:rPr lang="en-US" sz="3200" dirty="0" smtClean="0">
                <a:hlinkClick r:id="rId3"/>
              </a:rPr>
              <a:t>link to example boring logs</a:t>
            </a:r>
            <a:endParaRPr lang="en-US" dirty="0"/>
          </a:p>
        </p:txBody>
      </p:sp>
      <p:pic>
        <p:nvPicPr>
          <p:cNvPr id="4" name="Picture 3" descr="File:Native landscaping.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7"/>
          <a:stretch>
            <a:fillRect/>
          </a:stretch>
        </p:blipFill>
        <p:spPr>
          <a:xfrm>
            <a:off x="10313088" y="5553028"/>
            <a:ext cx="1219019" cy="1197033"/>
          </a:xfrm>
          <a:prstGeom prst="rect">
            <a:avLst/>
          </a:prstGeom>
        </p:spPr>
      </p:pic>
      <p:pic>
        <p:nvPicPr>
          <p:cNvPr id="8194" name="Picture 2" descr="File:Log of test pit TP-0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6893" y="83835"/>
            <a:ext cx="3885213" cy="524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709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Additional information in the manual</a:t>
            </a:r>
            <a:endParaRPr lang="en-US" b="1" dirty="0">
              <a:solidFill>
                <a:schemeClr val="accent1"/>
              </a:solidFill>
            </a:endParaRPr>
          </a:p>
        </p:txBody>
      </p:sp>
      <p:sp>
        <p:nvSpPr>
          <p:cNvPr id="3" name="Content Placeholder 2"/>
          <p:cNvSpPr>
            <a:spLocks noGrp="1"/>
          </p:cNvSpPr>
          <p:nvPr>
            <p:ph idx="1"/>
          </p:nvPr>
        </p:nvSpPr>
        <p:spPr>
          <a:xfrm>
            <a:off x="838200" y="1825625"/>
            <a:ext cx="7481047" cy="3275628"/>
          </a:xfrm>
        </p:spPr>
        <p:txBody>
          <a:bodyPr/>
          <a:lstStyle/>
          <a:p>
            <a:r>
              <a:rPr lang="en-US" dirty="0" smtClean="0"/>
              <a:t>Samples to collect for laboratory testing (PSD)</a:t>
            </a:r>
          </a:p>
          <a:p>
            <a:r>
              <a:rPr lang="en-US" dirty="0" smtClean="0"/>
              <a:t>Discussion of restrictive layers in soil</a:t>
            </a:r>
          </a:p>
          <a:p>
            <a:r>
              <a:rPr lang="en-US" dirty="0" smtClean="0"/>
              <a:t>Discussion of soil exploration reports</a:t>
            </a:r>
          </a:p>
          <a:p>
            <a:r>
              <a:rPr lang="en-US" dirty="0" smtClean="0"/>
              <a:t>Resources, references, links</a:t>
            </a:r>
            <a:endParaRPr lang="en-US" dirty="0"/>
          </a:p>
        </p:txBody>
      </p:sp>
      <p:pic>
        <p:nvPicPr>
          <p:cNvPr id="4" name="Picture 3"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5"/>
          <a:stretch>
            <a:fillRect/>
          </a:stretch>
        </p:blipFill>
        <p:spPr>
          <a:xfrm>
            <a:off x="10313088" y="5553028"/>
            <a:ext cx="1219019" cy="1197033"/>
          </a:xfrm>
          <a:prstGeom prst="rect">
            <a:avLst/>
          </a:prstGeom>
        </p:spPr>
      </p:pic>
      <p:pic>
        <p:nvPicPr>
          <p:cNvPr id="9218" name="Picture 2" descr="This graph shows a Particle Size Distrib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986" y="2114456"/>
            <a:ext cx="3810000" cy="232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2089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9" y="75876"/>
            <a:ext cx="10515600" cy="969153"/>
          </a:xfrm>
        </p:spPr>
        <p:txBody>
          <a:bodyPr/>
          <a:lstStyle/>
          <a:p>
            <a:r>
              <a:rPr lang="en-US" b="1" dirty="0" smtClean="0"/>
              <a:t>Groundwater mounding</a:t>
            </a:r>
            <a:endParaRPr lang="en-US" b="1" dirty="0"/>
          </a:p>
        </p:txBody>
      </p:sp>
      <p:pic>
        <p:nvPicPr>
          <p:cNvPr id="3" name="Picture 2"/>
          <p:cNvPicPr>
            <a:picLocks noChangeAspect="1"/>
          </p:cNvPicPr>
          <p:nvPr/>
        </p:nvPicPr>
        <p:blipFill rotWithShape="1">
          <a:blip r:embed="rId2"/>
          <a:srcRect l="57861" t="9955" r="-1" b="16993"/>
          <a:stretch/>
        </p:blipFill>
        <p:spPr>
          <a:xfrm>
            <a:off x="167944" y="973265"/>
            <a:ext cx="11856098" cy="5780730"/>
          </a:xfrm>
          <a:prstGeom prst="rect">
            <a:avLst/>
          </a:prstGeom>
        </p:spPr>
      </p:pic>
    </p:spTree>
    <p:extLst>
      <p:ext uri="{BB962C8B-B14F-4D97-AF65-F5344CB8AC3E}">
        <p14:creationId xmlns:p14="http://schemas.microsoft.com/office/powerpoint/2010/main" val="14309988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078"/>
            <a:ext cx="10515600" cy="906725"/>
          </a:xfrm>
        </p:spPr>
        <p:txBody>
          <a:bodyPr/>
          <a:lstStyle/>
          <a:p>
            <a:r>
              <a:rPr lang="en-US" b="1" dirty="0" smtClean="0">
                <a:solidFill>
                  <a:schemeClr val="accent1"/>
                </a:solidFill>
              </a:rPr>
              <a:t>Case studies - </a:t>
            </a:r>
            <a:r>
              <a:rPr lang="en-US" b="1" dirty="0">
                <a:hlinkClick r:id="rId2"/>
              </a:rPr>
              <a:t>Link</a:t>
            </a:r>
            <a:endParaRPr lang="en-US" b="1" dirty="0"/>
          </a:p>
        </p:txBody>
      </p:sp>
      <p:sp>
        <p:nvSpPr>
          <p:cNvPr id="3" name="Content Placeholder 2"/>
          <p:cNvSpPr>
            <a:spLocks noGrp="1"/>
          </p:cNvSpPr>
          <p:nvPr>
            <p:ph idx="1"/>
          </p:nvPr>
        </p:nvSpPr>
        <p:spPr>
          <a:xfrm>
            <a:off x="703729" y="890954"/>
            <a:ext cx="10515600" cy="4732906"/>
          </a:xfrm>
        </p:spPr>
        <p:txBody>
          <a:bodyPr/>
          <a:lstStyle/>
          <a:p>
            <a:r>
              <a:rPr lang="en-US" b="1" dirty="0"/>
              <a:t>Upper Villa Park Infiltration and Reuse, Capitol Region Watershed District, SRF Consulting Group, Inc., City of Roseville</a:t>
            </a:r>
          </a:p>
          <a:p>
            <a:r>
              <a:rPr lang="en-US" b="1" dirty="0"/>
              <a:t>Riverside </a:t>
            </a:r>
            <a:r>
              <a:rPr lang="en-US" b="1" dirty="0" err="1"/>
              <a:t>Stormwater</a:t>
            </a:r>
            <a:r>
              <a:rPr lang="en-US" b="1" dirty="0"/>
              <a:t> Park, City of Minneapolis</a:t>
            </a:r>
          </a:p>
          <a:p>
            <a:r>
              <a:rPr lang="en-US" b="1" dirty="0" err="1" smtClean="0"/>
              <a:t>Rosetown</a:t>
            </a:r>
            <a:r>
              <a:rPr lang="en-US" b="1" dirty="0" smtClean="0"/>
              <a:t> </a:t>
            </a:r>
            <a:r>
              <a:rPr lang="en-US" b="1" dirty="0"/>
              <a:t>American Legion Post 542 Infiltration </a:t>
            </a:r>
            <a:r>
              <a:rPr lang="en-US" b="1" dirty="0" smtClean="0"/>
              <a:t>Basin</a:t>
            </a:r>
          </a:p>
          <a:p>
            <a:endParaRPr lang="en-US" b="1" dirty="0"/>
          </a:p>
          <a:p>
            <a:pPr marL="0" indent="0">
              <a:buNone/>
            </a:pPr>
            <a:r>
              <a:rPr lang="en-US" dirty="0" smtClean="0"/>
              <a:t>We are always looking for good case studies. If you have a good case study, contact us and we can discuss.</a:t>
            </a:r>
          </a:p>
          <a:p>
            <a:pPr marL="0" indent="0">
              <a:buNone/>
            </a:pPr>
            <a:r>
              <a:rPr lang="en-US" dirty="0" smtClean="0"/>
              <a:t>We are always looking for good photos. Send them to us with the proper source crediting.</a:t>
            </a:r>
            <a:endParaRPr lang="en-US" dirty="0"/>
          </a:p>
        </p:txBody>
      </p:sp>
      <p:pic>
        <p:nvPicPr>
          <p:cNvPr id="4" name="Picture 3"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561907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982656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Upcoming webcasts</a:t>
            </a:r>
            <a:endParaRPr lang="en-US" b="1" dirty="0"/>
          </a:p>
        </p:txBody>
      </p:sp>
      <p:sp>
        <p:nvSpPr>
          <p:cNvPr id="3" name="Content Placeholder 2"/>
          <p:cNvSpPr>
            <a:spLocks noGrp="1"/>
          </p:cNvSpPr>
          <p:nvPr>
            <p:ph idx="1"/>
          </p:nvPr>
        </p:nvSpPr>
        <p:spPr/>
        <p:txBody>
          <a:bodyPr/>
          <a:lstStyle/>
          <a:p>
            <a:r>
              <a:rPr lang="en-US" dirty="0" smtClean="0"/>
              <a:t>Mid to late January: </a:t>
            </a:r>
            <a:r>
              <a:rPr lang="en-US" dirty="0" err="1" smtClean="0"/>
              <a:t>Stormwater</a:t>
            </a:r>
            <a:r>
              <a:rPr lang="en-US" dirty="0" smtClean="0"/>
              <a:t>/rainwater harvest and use/reuse</a:t>
            </a:r>
          </a:p>
          <a:p>
            <a:r>
              <a:rPr lang="en-US" dirty="0" smtClean="0"/>
              <a:t>Mid March: Updates to the Minimal Impact Design Standards Calculator</a:t>
            </a:r>
          </a:p>
          <a:p>
            <a:endParaRPr lang="en-US" dirty="0"/>
          </a:p>
          <a:p>
            <a:pPr marL="0" indent="0">
              <a:buNone/>
            </a:pPr>
            <a:r>
              <a:rPr lang="en-US" dirty="0" smtClean="0"/>
              <a:t>Let us know what topics you are interested in</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41293310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15600" cy="4045510"/>
          </a:xfrm>
        </p:spPr>
        <p:txBody>
          <a:bodyPr/>
          <a:lstStyle/>
          <a:p>
            <a:r>
              <a:rPr lang="en-US" b="1" dirty="0" smtClean="0"/>
              <a:t>Tour of Infiltration in the manual</a:t>
            </a:r>
            <a:br>
              <a:rPr lang="en-US" b="1" dirty="0" smtClean="0"/>
            </a:br>
            <a:r>
              <a:rPr lang="en-US" sz="3200" b="1" dirty="0"/>
              <a:t/>
            </a:r>
            <a:br>
              <a:rPr lang="en-US" sz="3200" b="1" dirty="0"/>
            </a:br>
            <a:r>
              <a:rPr lang="en-US" sz="3200" b="1" dirty="0" smtClean="0">
                <a:hlinkClick r:id="rId2"/>
              </a:rPr>
              <a:t>Link to manual</a:t>
            </a:r>
            <a:endParaRPr lang="en-US" b="1" dirty="0"/>
          </a:p>
        </p:txBody>
      </p:sp>
      <p:pic>
        <p:nvPicPr>
          <p:cNvPr id="4" name="Picture 3"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42500" y="5789311"/>
            <a:ext cx="3279828" cy="712206"/>
            <a:chOff x="354564" y="331236"/>
            <a:chExt cx="3928187" cy="1027338"/>
          </a:xfrm>
        </p:grpSpPr>
        <p:sp>
          <p:nvSpPr>
            <p:cNvPr id="6" name="Rectangle 5"/>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p:cNvPicPr>
            <a:picLocks noChangeAspect="1"/>
          </p:cNvPicPr>
          <p:nvPr/>
        </p:nvPicPr>
        <p:blipFill>
          <a:blip r:embed="rId6"/>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848030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810" y="365126"/>
            <a:ext cx="3991495" cy="1621616"/>
          </a:xfrm>
        </p:spPr>
        <p:txBody>
          <a:bodyPr/>
          <a:lstStyle/>
          <a:p>
            <a:r>
              <a:rPr lang="en-US" b="1" dirty="0" smtClean="0"/>
              <a:t>MIDS calculator</a:t>
            </a:r>
            <a:endParaRPr lang="en-US" b="1" dirty="0"/>
          </a:p>
        </p:txBody>
      </p:sp>
      <p:pic>
        <p:nvPicPr>
          <p:cNvPr id="3" name="Picture 2"/>
          <p:cNvPicPr>
            <a:picLocks noChangeAspect="1"/>
          </p:cNvPicPr>
          <p:nvPr/>
        </p:nvPicPr>
        <p:blipFill rotWithShape="1">
          <a:blip r:embed="rId2"/>
          <a:srcRect l="11922" t="13878" r="62180" b="18497"/>
          <a:stretch/>
        </p:blipFill>
        <p:spPr>
          <a:xfrm>
            <a:off x="80685" y="2877672"/>
            <a:ext cx="5029005" cy="3693459"/>
          </a:xfrm>
          <a:prstGeom prst="rect">
            <a:avLst/>
          </a:prstGeom>
        </p:spPr>
      </p:pic>
      <p:pic>
        <p:nvPicPr>
          <p:cNvPr id="4" name="Picture 3"/>
          <p:cNvPicPr>
            <a:picLocks noChangeAspect="1"/>
          </p:cNvPicPr>
          <p:nvPr/>
        </p:nvPicPr>
        <p:blipFill rotWithShape="1">
          <a:blip r:embed="rId3"/>
          <a:srcRect l="5637" t="21286" r="68431" b="23115"/>
          <a:stretch/>
        </p:blipFill>
        <p:spPr>
          <a:xfrm>
            <a:off x="5179994" y="365125"/>
            <a:ext cx="6916823" cy="4171015"/>
          </a:xfrm>
          <a:prstGeom prst="rect">
            <a:avLst/>
          </a:prstGeom>
        </p:spPr>
      </p:pic>
      <p:sp>
        <p:nvSpPr>
          <p:cNvPr id="5" name="TextBox 4"/>
          <p:cNvSpPr txBox="1"/>
          <p:nvPr/>
        </p:nvSpPr>
        <p:spPr>
          <a:xfrm>
            <a:off x="5270269" y="5893724"/>
            <a:ext cx="3649287" cy="830997"/>
          </a:xfrm>
          <a:prstGeom prst="rect">
            <a:avLst/>
          </a:prstGeom>
          <a:noFill/>
        </p:spPr>
        <p:txBody>
          <a:bodyPr wrap="square" rtlCol="0">
            <a:spAutoFit/>
          </a:bodyPr>
          <a:lstStyle/>
          <a:p>
            <a:r>
              <a:rPr lang="en-US" sz="2400" dirty="0" smtClean="0"/>
              <a:t>New BMP – underground infiltration</a:t>
            </a:r>
            <a:endParaRPr lang="en-US" sz="2400" dirty="0"/>
          </a:p>
        </p:txBody>
      </p:sp>
      <p:cxnSp>
        <p:nvCxnSpPr>
          <p:cNvPr id="7" name="Straight Arrow Connector 6"/>
          <p:cNvCxnSpPr/>
          <p:nvPr/>
        </p:nvCxnSpPr>
        <p:spPr>
          <a:xfrm flipH="1" flipV="1">
            <a:off x="1396538" y="4272742"/>
            <a:ext cx="3783456" cy="1853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13164" y="4197927"/>
            <a:ext cx="1587731" cy="266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3548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19393922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Upcoming webcasts</a:t>
            </a:r>
            <a:endParaRPr lang="en-US" b="1" dirty="0"/>
          </a:p>
        </p:txBody>
      </p:sp>
      <p:sp>
        <p:nvSpPr>
          <p:cNvPr id="3" name="Content Placeholder 2"/>
          <p:cNvSpPr>
            <a:spLocks noGrp="1"/>
          </p:cNvSpPr>
          <p:nvPr>
            <p:ph idx="1"/>
          </p:nvPr>
        </p:nvSpPr>
        <p:spPr/>
        <p:txBody>
          <a:bodyPr/>
          <a:lstStyle/>
          <a:p>
            <a:r>
              <a:rPr lang="en-US" dirty="0" smtClean="0"/>
              <a:t>Mid to late January: </a:t>
            </a:r>
            <a:r>
              <a:rPr lang="en-US" dirty="0" err="1" smtClean="0"/>
              <a:t>Stormwater</a:t>
            </a:r>
            <a:r>
              <a:rPr lang="en-US" dirty="0" smtClean="0"/>
              <a:t>/rainwater harvest and use/reuse</a:t>
            </a:r>
          </a:p>
          <a:p>
            <a:r>
              <a:rPr lang="en-US" dirty="0" smtClean="0"/>
              <a:t>Mid March: Updates to the Minimal Impact Design Standards Calculator</a:t>
            </a:r>
          </a:p>
          <a:p>
            <a:endParaRPr lang="en-US" dirty="0"/>
          </a:p>
          <a:p>
            <a:pPr marL="0" indent="0">
              <a:buNone/>
            </a:pPr>
            <a:r>
              <a:rPr lang="en-US" dirty="0" smtClean="0"/>
              <a:t>Let us know what topics you are interested in</a:t>
            </a:r>
            <a:endParaRPr lang="en-US" dirty="0"/>
          </a:p>
        </p:txBody>
      </p:sp>
      <p:pic>
        <p:nvPicPr>
          <p:cNvPr id="8" name="Picture 7" descr="File:Native landscaping.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5"/>
          <a:stretch>
            <a:fillRect/>
          </a:stretch>
        </p:blipFill>
        <p:spPr>
          <a:xfrm>
            <a:off x="10313088" y="5553028"/>
            <a:ext cx="1219019" cy="1197033"/>
          </a:xfrm>
          <a:prstGeom prst="rect">
            <a:avLst/>
          </a:prstGeom>
        </p:spPr>
      </p:pic>
    </p:spTree>
    <p:extLst>
      <p:ext uri="{BB962C8B-B14F-4D97-AF65-F5344CB8AC3E}">
        <p14:creationId xmlns:p14="http://schemas.microsoft.com/office/powerpoint/2010/main" val="2910392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295" t="10285" r="807"/>
          <a:stretch/>
        </p:blipFill>
        <p:spPr>
          <a:xfrm>
            <a:off x="1473840" y="135779"/>
            <a:ext cx="9948985" cy="5133731"/>
          </a:xfrm>
          <a:prstGeom prst="rect">
            <a:avLst/>
          </a:prstGeom>
        </p:spPr>
      </p:pic>
      <p:pic>
        <p:nvPicPr>
          <p:cNvPr id="3" name="Picture 2"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42500" y="5789311"/>
            <a:ext cx="3279828" cy="712206"/>
            <a:chOff x="354564" y="331236"/>
            <a:chExt cx="3928187" cy="1027338"/>
          </a:xfrm>
        </p:grpSpPr>
        <p:sp>
          <p:nvSpPr>
            <p:cNvPr id="5" name="Rectangle 4"/>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6"/>
          <a:stretch>
            <a:fillRect/>
          </a:stretch>
        </p:blipFill>
        <p:spPr>
          <a:xfrm>
            <a:off x="10313088" y="5553028"/>
            <a:ext cx="1219019" cy="1197033"/>
          </a:xfrm>
          <a:prstGeom prst="rect">
            <a:avLst/>
          </a:prstGeom>
        </p:spPr>
      </p:pic>
      <p:sp>
        <p:nvSpPr>
          <p:cNvPr id="9" name="Right Arrow 8"/>
          <p:cNvSpPr/>
          <p:nvPr/>
        </p:nvSpPr>
        <p:spPr>
          <a:xfrm>
            <a:off x="734646" y="1781908"/>
            <a:ext cx="978408" cy="2423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465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Presenters</a:t>
            </a:r>
            <a:endParaRPr lang="en-US" b="1" dirty="0">
              <a:solidFill>
                <a:schemeClr val="accent1"/>
              </a:solidFill>
            </a:endParaRPr>
          </a:p>
        </p:txBody>
      </p:sp>
      <p:sp>
        <p:nvSpPr>
          <p:cNvPr id="3" name="Content Placeholder 2"/>
          <p:cNvSpPr>
            <a:spLocks noGrp="1"/>
          </p:cNvSpPr>
          <p:nvPr>
            <p:ph idx="1"/>
          </p:nvPr>
        </p:nvSpPr>
        <p:spPr>
          <a:xfrm>
            <a:off x="838200" y="1629674"/>
            <a:ext cx="10515600" cy="4351338"/>
          </a:xfrm>
        </p:spPr>
        <p:txBody>
          <a:bodyPr/>
          <a:lstStyle/>
          <a:p>
            <a:r>
              <a:rPr lang="en-US" dirty="0" smtClean="0"/>
              <a:t>Greg Wilson, Barr Engineering</a:t>
            </a:r>
          </a:p>
          <a:p>
            <a:r>
              <a:rPr lang="en-US" dirty="0" smtClean="0"/>
              <a:t>Anne Gelbmann, Minnesota Pollution Control Agency</a:t>
            </a:r>
          </a:p>
          <a:p>
            <a:r>
              <a:rPr lang="en-US" dirty="0" smtClean="0"/>
              <a:t>Mike Trojan, Minnesota Pollution Control Agency</a:t>
            </a:r>
          </a:p>
          <a:p>
            <a:endParaRPr lang="en-US" dirty="0"/>
          </a:p>
          <a:p>
            <a:r>
              <a:rPr lang="en-US" dirty="0" smtClean="0"/>
              <a:t>Contact information</a:t>
            </a:r>
          </a:p>
          <a:p>
            <a:pPr lvl="1"/>
            <a:r>
              <a:rPr lang="en-US" dirty="0" smtClean="0">
                <a:hlinkClick r:id="rId2"/>
              </a:rPr>
              <a:t>Mike.Trojan@state.mn.us</a:t>
            </a:r>
            <a:endParaRPr lang="en-US" dirty="0" smtClean="0"/>
          </a:p>
          <a:p>
            <a:pPr lvl="1"/>
            <a:r>
              <a:rPr lang="en-US" dirty="0" smtClean="0"/>
              <a:t>MN </a:t>
            </a:r>
            <a:r>
              <a:rPr lang="en-US" dirty="0" err="1" smtClean="0"/>
              <a:t>Stormwater</a:t>
            </a:r>
            <a:r>
              <a:rPr lang="en-US" dirty="0"/>
              <a:t> Manual </a:t>
            </a:r>
            <a:r>
              <a:rPr lang="en-US" dirty="0" smtClean="0"/>
              <a:t>– (easier to find with a Google search) </a:t>
            </a:r>
            <a:r>
              <a:rPr lang="en-US" dirty="0" smtClean="0">
                <a:hlinkClick r:id="rId3"/>
              </a:rPr>
              <a:t>http</a:t>
            </a:r>
            <a:r>
              <a:rPr lang="en-US" dirty="0">
                <a:hlinkClick r:id="rId3"/>
              </a:rPr>
              <a:t>://</a:t>
            </a:r>
            <a:r>
              <a:rPr lang="en-US" dirty="0" smtClean="0">
                <a:hlinkClick r:id="rId3"/>
              </a:rPr>
              <a:t>stormwater.pca.state.mn.us/index.php/Main_Page</a:t>
            </a:r>
            <a:r>
              <a:rPr lang="en-US" dirty="0" smtClean="0"/>
              <a:t> </a:t>
            </a:r>
            <a:endParaRPr lang="en-US" dirty="0"/>
          </a:p>
        </p:txBody>
      </p:sp>
      <p:pic>
        <p:nvPicPr>
          <p:cNvPr id="8" name="Picture 7" descr="File:Native landscaping.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42500" y="5789311"/>
            <a:ext cx="3279828" cy="712206"/>
            <a:chOff x="354564" y="331236"/>
            <a:chExt cx="3928187" cy="1027338"/>
          </a:xfrm>
        </p:grpSpPr>
        <p:sp>
          <p:nvSpPr>
            <p:cNvPr id="10" name="Rectangle 9"/>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innesota Pollution Control Agenc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p:cNvPicPr>
            <a:picLocks noChangeAspect="1"/>
          </p:cNvPicPr>
          <p:nvPr/>
        </p:nvPicPr>
        <p:blipFill>
          <a:blip r:embed="rId7"/>
          <a:stretch>
            <a:fillRect/>
          </a:stretch>
        </p:blipFill>
        <p:spPr>
          <a:xfrm>
            <a:off x="10313088" y="5553028"/>
            <a:ext cx="1219019" cy="1197033"/>
          </a:xfrm>
          <a:prstGeom prst="rect">
            <a:avLst/>
          </a:prstGeom>
        </p:spPr>
      </p:pic>
      <p:pic>
        <p:nvPicPr>
          <p:cNvPr id="1026" name="Picture 2" descr="Profile Pictu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9765" y="286322"/>
            <a:ext cx="1355348" cy="1743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a:srcRect l="8162" t="10513" r="69871" b="31064"/>
          <a:stretch/>
        </p:blipFill>
        <p:spPr>
          <a:xfrm flipH="1">
            <a:off x="9355455" y="2369083"/>
            <a:ext cx="1567142" cy="1172308"/>
          </a:xfrm>
          <a:prstGeom prst="rect">
            <a:avLst/>
          </a:prstGeom>
        </p:spPr>
      </p:pic>
      <p:pic>
        <p:nvPicPr>
          <p:cNvPr id="1028" name="Picture 4" descr="Mike Troja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0134" y="3911613"/>
            <a:ext cx="1344979" cy="134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66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70" y="365125"/>
            <a:ext cx="3534295" cy="5337406"/>
          </a:xfrm>
        </p:spPr>
        <p:txBody>
          <a:bodyPr/>
          <a:lstStyle/>
          <a:p>
            <a:r>
              <a:rPr lang="en-US" b="1" dirty="0" err="1" smtClean="0"/>
              <a:t>Stormwater</a:t>
            </a:r>
            <a:r>
              <a:rPr lang="en-US" b="1" dirty="0" smtClean="0"/>
              <a:t> infiltration has been a focal point for updates to the manual over the past few years</a:t>
            </a:r>
            <a:endParaRPr lang="en-US" b="1" dirty="0"/>
          </a:p>
        </p:txBody>
      </p:sp>
      <p:pic>
        <p:nvPicPr>
          <p:cNvPr id="4" name="Picture 3"/>
          <p:cNvPicPr>
            <a:picLocks noChangeAspect="1"/>
          </p:cNvPicPr>
          <p:nvPr/>
        </p:nvPicPr>
        <p:blipFill rotWithShape="1">
          <a:blip r:embed="rId2"/>
          <a:srcRect l="57801" t="16996" r="834" b="9506"/>
          <a:stretch/>
        </p:blipFill>
        <p:spPr>
          <a:xfrm>
            <a:off x="5514339" y="100586"/>
            <a:ext cx="6306359" cy="3151415"/>
          </a:xfrm>
          <a:prstGeom prst="rect">
            <a:avLst/>
          </a:prstGeom>
        </p:spPr>
      </p:pic>
      <p:pic>
        <p:nvPicPr>
          <p:cNvPr id="6" name="Picture 5"/>
          <p:cNvPicPr>
            <a:picLocks noChangeAspect="1"/>
          </p:cNvPicPr>
          <p:nvPr/>
        </p:nvPicPr>
        <p:blipFill rotWithShape="1">
          <a:blip r:embed="rId3"/>
          <a:srcRect l="57778" t="16338" r="972" b="6365"/>
          <a:stretch/>
        </p:blipFill>
        <p:spPr>
          <a:xfrm>
            <a:off x="3586327" y="3365574"/>
            <a:ext cx="6515945" cy="3434082"/>
          </a:xfrm>
          <a:prstGeom prst="rect">
            <a:avLst/>
          </a:prstGeom>
        </p:spPr>
      </p:pic>
      <p:sp>
        <p:nvSpPr>
          <p:cNvPr id="8" name="Rectangle 7"/>
          <p:cNvSpPr/>
          <p:nvPr/>
        </p:nvSpPr>
        <p:spPr>
          <a:xfrm>
            <a:off x="3882044" y="5261956"/>
            <a:ext cx="1421476" cy="315884"/>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224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838200" y="365125"/>
            <a:ext cx="828086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The MPCA executed a work order with the following objectives</a:t>
            </a:r>
            <a:endParaRPr lang="en-US" b="1" dirty="0"/>
          </a:p>
        </p:txBody>
      </p:sp>
      <p:sp>
        <p:nvSpPr>
          <p:cNvPr id="9" name="Content Placeholder 2"/>
          <p:cNvSpPr txBox="1">
            <a:spLocks/>
          </p:cNvSpPr>
          <p:nvPr/>
        </p:nvSpPr>
        <p:spPr>
          <a:xfrm>
            <a:off x="838200" y="1825625"/>
            <a:ext cx="8389776" cy="2679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Provide new information and update existing information on infiltration practices</a:t>
            </a:r>
          </a:p>
          <a:p>
            <a:r>
              <a:rPr lang="en-US" dirty="0" smtClean="0"/>
              <a:t>Focus on infiltration basin, infiltration trench, underground infiltration, and dry well</a:t>
            </a:r>
          </a:p>
          <a:p>
            <a:r>
              <a:rPr lang="en-US" dirty="0" smtClean="0"/>
              <a:t>Ensure consistency between all infiltration BMPs</a:t>
            </a:r>
            <a:endParaRPr lang="en-US" dirty="0"/>
          </a:p>
        </p:txBody>
      </p:sp>
      <p:pic>
        <p:nvPicPr>
          <p:cNvPr id="3074" name="Picture 2" descr="File:Infiltration trench Lino Lak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7976" y="373371"/>
            <a:ext cx="2599115" cy="1949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ile:Native landscaping.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6805" b="6289"/>
          <a:stretch/>
        </p:blipFill>
        <p:spPr bwMode="auto">
          <a:xfrm>
            <a:off x="-1" y="5458408"/>
            <a:ext cx="12175071" cy="13995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42500" y="5789311"/>
            <a:ext cx="3279828" cy="712206"/>
            <a:chOff x="354564" y="331236"/>
            <a:chExt cx="3928187" cy="1027338"/>
          </a:xfrm>
        </p:grpSpPr>
        <p:sp>
          <p:nvSpPr>
            <p:cNvPr id="12" name="Rectangle 11"/>
            <p:cNvSpPr/>
            <p:nvPr/>
          </p:nvSpPr>
          <p:spPr>
            <a:xfrm>
              <a:off x="354564" y="331236"/>
              <a:ext cx="3928187" cy="10263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innesota Pollution Control Agenc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34" y="348924"/>
              <a:ext cx="3810000"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6"/>
          <a:stretch>
            <a:fillRect/>
          </a:stretch>
        </p:blipFill>
        <p:spPr>
          <a:xfrm>
            <a:off x="10313088" y="5553028"/>
            <a:ext cx="1219019" cy="1197033"/>
          </a:xfrm>
          <a:prstGeom prst="rect">
            <a:avLst/>
          </a:prstGeom>
        </p:spPr>
      </p:pic>
      <p:pic>
        <p:nvPicPr>
          <p:cNvPr id="1026" name="Picture 2" descr="File:Infiltration basin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7975" y="2949104"/>
            <a:ext cx="2599115" cy="195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4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1973</TotalTime>
  <Words>2369</Words>
  <Application>Microsoft Office PowerPoint</Application>
  <PresentationFormat>Widescreen</PresentationFormat>
  <Paragraphs>273</Paragraphs>
  <Slides>53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Calibri</vt:lpstr>
      <vt:lpstr>Calibri Light</vt:lpstr>
      <vt:lpstr>Office Theme</vt:lpstr>
      <vt:lpstr>PowerPoint Presentation</vt:lpstr>
      <vt:lpstr>Professional development hours</vt:lpstr>
      <vt:lpstr>This Powerpoint will be available in the Stormwater Manual after this webinar</vt:lpstr>
      <vt:lpstr>Polls</vt:lpstr>
      <vt:lpstr>Upcoming webcasts</vt:lpstr>
      <vt:lpstr>PowerPoint Presentation</vt:lpstr>
      <vt:lpstr>Presenters</vt:lpstr>
      <vt:lpstr>Stormwater infiltration has been a focal point for updates to the manual over the past few years</vt:lpstr>
      <vt:lpstr>PowerPoint Presentation</vt:lpstr>
      <vt:lpstr>Contractor: Barr Engineering</vt:lpstr>
      <vt:lpstr>Technical Support team</vt:lpstr>
      <vt:lpstr>Scope of Work for infiltration practices</vt:lpstr>
      <vt:lpstr>Presentation outline</vt:lpstr>
      <vt:lpstr>Watch for these during the presentation</vt:lpstr>
      <vt:lpstr>Types of infiltration practices covered in manual</vt:lpstr>
      <vt:lpstr>Infiltration vs. bioinfiltration</vt:lpstr>
      <vt:lpstr>Applications for infiltration</vt:lpstr>
      <vt:lpstr>Properties</vt:lpstr>
      <vt:lpstr>Properties</vt:lpstr>
      <vt:lpstr>Design elements</vt:lpstr>
      <vt:lpstr>Contributing area to infiltration practices</vt:lpstr>
      <vt:lpstr>Site Location / Minimum Setbacks</vt:lpstr>
      <vt:lpstr>Drawdown and bounce</vt:lpstr>
      <vt:lpstr>PowerPoint Presentation</vt:lpstr>
      <vt:lpstr>PowerPoint Presentation</vt:lpstr>
      <vt:lpstr>Landscaping</vt:lpstr>
      <vt:lpstr>Snow considerations</vt:lpstr>
      <vt:lpstr>Design – Materials  Table - Infiltration media and material specifications</vt:lpstr>
      <vt:lpstr>Design - Media</vt:lpstr>
      <vt:lpstr>Two new media mixes added</vt:lpstr>
      <vt:lpstr>Design step process</vt:lpstr>
      <vt:lpstr>Design step process (continued)</vt:lpstr>
      <vt:lpstr>Construction specifications</vt:lpstr>
      <vt:lpstr>Construction sequence</vt:lpstr>
      <vt:lpstr>O &amp; M – Design and Construction Phase Considerations</vt:lpstr>
      <vt:lpstr>Post construction O &amp; M considerations</vt:lpstr>
      <vt:lpstr>Typical Maintenance Regime</vt:lpstr>
      <vt:lpstr>Typical maintenance problems and activities</vt:lpstr>
      <vt:lpstr>Example list of standards in a Maintenance Agreement (vegetated system)</vt:lpstr>
      <vt:lpstr>Understanding and interpreting soils and soil boring reports for infiltration BMPs</vt:lpstr>
      <vt:lpstr>Recommended number of borings</vt:lpstr>
      <vt:lpstr>Types of soil sample collection methods</vt:lpstr>
      <vt:lpstr>Disturbed vs. Undisturbed soil samples</vt:lpstr>
      <vt:lpstr>Drilling guidance</vt:lpstr>
      <vt:lpstr>Information to include on a boring log  link to table  link to example boring logs</vt:lpstr>
      <vt:lpstr>Additional information in the manual</vt:lpstr>
      <vt:lpstr>Groundwater mounding</vt:lpstr>
      <vt:lpstr>Case studies - Link</vt:lpstr>
      <vt:lpstr>Questions?</vt:lpstr>
      <vt:lpstr>Tour of Infiltration in the manual  Link to manual</vt:lpstr>
      <vt:lpstr>MIDS calculator</vt:lpstr>
      <vt:lpstr>Questions?</vt:lpstr>
      <vt:lpstr>Upcoming webcasts</vt:lpstr>
    </vt:vector>
  </TitlesOfParts>
  <Company>PCA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to the Minnesota Stormwater Manual</dc:title>
  <dc:creator>Trojan, Mike</dc:creator>
  <cp:lastModifiedBy>Trojan, Mike</cp:lastModifiedBy>
  <cp:revision>84</cp:revision>
  <dcterms:created xsi:type="dcterms:W3CDTF">2016-10-24T16:37:58Z</dcterms:created>
  <dcterms:modified xsi:type="dcterms:W3CDTF">2016-12-13T21:10:26Z</dcterms:modified>
</cp:coreProperties>
</file>